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9"/>
  </p:notesMasterIdLst>
  <p:sldIdLst>
    <p:sldId id="10152" r:id="rId2"/>
    <p:sldId id="256" r:id="rId3"/>
    <p:sldId id="10150" r:id="rId4"/>
    <p:sldId id="261" r:id="rId5"/>
    <p:sldId id="10151" r:id="rId6"/>
    <p:sldId id="260" r:id="rId7"/>
    <p:sldId id="10153"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AB66B0-2475-4EFA-9EA3-28D4FB899D34}" v="12" dt="2025-10-30T10:12:13.7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87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5" Type="http://schemas.microsoft.com/office/2018/10/relationships/authors" Target="authors.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 Id="rId14"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06216-7425-46D5-9601-27F720C06724}" type="datetimeFigureOut">
              <a:rPr lang="en-GB" smtClean="0"/>
              <a:t>24/11/2025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1AD78D-BE1A-4B58-9B02-E640F83D74E8}" type="slidenum">
              <a:rPr lang="en-GB" smtClean="0"/>
              <a:t>‹#›</a:t>
            </a:fld>
            <a:endParaRPr lang="en-GB"/>
          </a:p>
        </p:txBody>
      </p:sp>
    </p:spTree>
    <p:extLst>
      <p:ext uri="{BB962C8B-B14F-4D97-AF65-F5344CB8AC3E}">
        <p14:creationId xmlns:p14="http://schemas.microsoft.com/office/powerpoint/2010/main" val="916416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11AD78D-BE1A-4B58-9B02-E640F83D74E8}" type="slidenum">
              <a:rPr lang="en-GB" smtClean="0"/>
              <a:t>2</a:t>
            </a:fld>
            <a:endParaRPr lang="en-GB" dirty="0"/>
          </a:p>
        </p:txBody>
      </p:sp>
    </p:spTree>
    <p:extLst>
      <p:ext uri="{BB962C8B-B14F-4D97-AF65-F5344CB8AC3E}">
        <p14:creationId xmlns:p14="http://schemas.microsoft.com/office/powerpoint/2010/main" val="26054419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77E66DF-C9B5-4058-926D-69910F1FDFFC}" type="slidenum">
              <a:rPr lang="en-GB" smtClean="0"/>
              <a:t>3</a:t>
            </a:fld>
            <a:endParaRPr lang="en-GB"/>
          </a:p>
        </p:txBody>
      </p:sp>
    </p:spTree>
    <p:extLst>
      <p:ext uri="{BB962C8B-B14F-4D97-AF65-F5344CB8AC3E}">
        <p14:creationId xmlns:p14="http://schemas.microsoft.com/office/powerpoint/2010/main" val="5954638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4.png"/><Relationship Id="rId7" Type="http://schemas.openxmlformats.org/officeDocument/2006/relationships/image" Target="../media/image20.jpg"/><Relationship Id="rId2" Type="http://schemas.openxmlformats.org/officeDocument/2006/relationships/image" Target="../media/image14.jp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hyperlink" Target="https://jncc.us1.list-manage.com/subscribe?u=205a2a3660eb825f6170957cf&amp;id=e9d88dfd11" TargetMode="External"/><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22.jp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JNCC Title Slide">
    <p:spTree>
      <p:nvGrpSpPr>
        <p:cNvPr id="1" name=""/>
        <p:cNvGrpSpPr/>
        <p:nvPr/>
      </p:nvGrpSpPr>
      <p:grpSpPr>
        <a:xfrm>
          <a:off x="0" y="0"/>
          <a:ext cx="0" cy="0"/>
          <a:chOff x="0" y="0"/>
          <a:chExt cx="0" cy="0"/>
        </a:xfrm>
      </p:grpSpPr>
      <p:pic>
        <p:nvPicPr>
          <p:cNvPr id="9" name="Picture 8" descr="A blue background with silhouettes of animals&#10;&#10;Description automatically generated with low confidence">
            <a:extLst>
              <a:ext uri="{FF2B5EF4-FFF2-40B4-BE49-F238E27FC236}">
                <a16:creationId xmlns:a16="http://schemas.microsoft.com/office/drawing/2014/main" id="{1AB4C8A3-18E8-9030-F8BD-6933C66EB869}"/>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CFF621D-88B9-3AC1-B3C0-014BE43C95AE}"/>
              </a:ext>
            </a:extLst>
          </p:cNvPr>
          <p:cNvSpPr>
            <a:spLocks noGrp="1"/>
          </p:cNvSpPr>
          <p:nvPr>
            <p:ph type="ctrTitle" hasCustomPrompt="1"/>
          </p:nvPr>
        </p:nvSpPr>
        <p:spPr>
          <a:xfrm>
            <a:off x="3740459" y="1202612"/>
            <a:ext cx="8013576" cy="722375"/>
          </a:xfrm>
        </p:spPr>
        <p:txBody>
          <a:bodyPr anchor="b">
            <a:normAutofit/>
          </a:bodyPr>
          <a:lstStyle>
            <a:lvl1pPr algn="l">
              <a:defRPr sz="4000">
                <a:solidFill>
                  <a:schemeClr val="bg1"/>
                </a:solidFill>
                <a:latin typeface="Arial" panose="020B0604020202020204" pitchFamily="34" charset="0"/>
                <a:cs typeface="Arial" panose="020B0604020202020204" pitchFamily="34" charset="0"/>
              </a:defRPr>
            </a:lvl1pPr>
          </a:lstStyle>
          <a:p>
            <a:r>
              <a:rPr lang="en-US" dirty="0"/>
              <a:t>Insert presentation title</a:t>
            </a:r>
            <a:endParaRPr lang="en-GB" dirty="0"/>
          </a:p>
        </p:txBody>
      </p:sp>
      <p:sp>
        <p:nvSpPr>
          <p:cNvPr id="3" name="Subtitle 2">
            <a:extLst>
              <a:ext uri="{FF2B5EF4-FFF2-40B4-BE49-F238E27FC236}">
                <a16:creationId xmlns:a16="http://schemas.microsoft.com/office/drawing/2014/main" id="{8450C285-9663-AD25-8E77-D0AF9CD21458}"/>
              </a:ext>
            </a:extLst>
          </p:cNvPr>
          <p:cNvSpPr>
            <a:spLocks noGrp="1"/>
          </p:cNvSpPr>
          <p:nvPr>
            <p:ph type="subTitle" idx="1" hasCustomPrompt="1"/>
          </p:nvPr>
        </p:nvSpPr>
        <p:spPr>
          <a:xfrm>
            <a:off x="3740459" y="2082292"/>
            <a:ext cx="8013576" cy="470555"/>
          </a:xfrm>
        </p:spPr>
        <p:txBody>
          <a:bodyPr>
            <a:normAutofit/>
          </a:bodyPr>
          <a:lstStyle>
            <a:lvl1pPr marL="0" indent="0" algn="l">
              <a:buNone/>
              <a:defRPr sz="280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presenters name and email</a:t>
            </a:r>
            <a:endParaRPr lang="en-GB" dirty="0"/>
          </a:p>
        </p:txBody>
      </p:sp>
      <p:pic>
        <p:nvPicPr>
          <p:cNvPr id="11" name="Picture 10" descr="A white text on a black background&#10;&#10;Description automatically generated with medium confidence">
            <a:extLst>
              <a:ext uri="{FF2B5EF4-FFF2-40B4-BE49-F238E27FC236}">
                <a16:creationId xmlns:a16="http://schemas.microsoft.com/office/drawing/2014/main" id="{721FA192-66F8-08CE-6415-07791793A2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6051" y="-12202"/>
            <a:ext cx="2973181" cy="1110617"/>
          </a:xfrm>
          <a:prstGeom prst="rect">
            <a:avLst/>
          </a:prstGeom>
        </p:spPr>
      </p:pic>
      <p:sp>
        <p:nvSpPr>
          <p:cNvPr id="13" name="TextBox 12">
            <a:extLst>
              <a:ext uri="{FF2B5EF4-FFF2-40B4-BE49-F238E27FC236}">
                <a16:creationId xmlns:a16="http://schemas.microsoft.com/office/drawing/2014/main" id="{78622964-62D9-F7A1-E2A9-29CB1FF7005F}"/>
              </a:ext>
            </a:extLst>
          </p:cNvPr>
          <p:cNvSpPr txBox="1"/>
          <p:nvPr/>
        </p:nvSpPr>
        <p:spPr>
          <a:xfrm>
            <a:off x="8954191" y="6329778"/>
            <a:ext cx="3045041" cy="461665"/>
          </a:xfrm>
          <a:prstGeom prst="rect">
            <a:avLst/>
          </a:prstGeom>
          <a:noFill/>
        </p:spPr>
        <p:txBody>
          <a:bodyPr wrap="square" rtlCol="0">
            <a:spAutoFit/>
          </a:bodyPr>
          <a:lstStyle/>
          <a:p>
            <a:pPr algn="l"/>
            <a:r>
              <a:rPr lang="en-GB" sz="2400" b="1" dirty="0">
                <a:solidFill>
                  <a:schemeClr val="bg1"/>
                </a:solidFill>
                <a:latin typeface="Arial" panose="020B0604020202020204" pitchFamily="34" charset="0"/>
                <a:cs typeface="Arial" panose="020B0604020202020204" pitchFamily="34" charset="0"/>
              </a:rPr>
              <a:t>Together for Nature</a:t>
            </a:r>
          </a:p>
        </p:txBody>
      </p:sp>
    </p:spTree>
    <p:extLst>
      <p:ext uri="{BB962C8B-B14F-4D97-AF65-F5344CB8AC3E}">
        <p14:creationId xmlns:p14="http://schemas.microsoft.com/office/powerpoint/2010/main" val="1221646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and Image 10">
    <p:spTree>
      <p:nvGrpSpPr>
        <p:cNvPr id="1" name=""/>
        <p:cNvGrpSpPr/>
        <p:nvPr/>
      </p:nvGrpSpPr>
      <p:grpSpPr>
        <a:xfrm>
          <a:off x="0" y="0"/>
          <a:ext cx="0" cy="0"/>
          <a:chOff x="0" y="0"/>
          <a:chExt cx="0" cy="0"/>
        </a:xfrm>
      </p:grpSpPr>
      <p:pic>
        <p:nvPicPr>
          <p:cNvPr id="5" name="Picture 4" descr="A group of people standing in a room&#10;&#10;Description automatically generated">
            <a:extLst>
              <a:ext uri="{FF2B5EF4-FFF2-40B4-BE49-F238E27FC236}">
                <a16:creationId xmlns:a16="http://schemas.microsoft.com/office/drawing/2014/main" id="{B39396A1-CD26-B5DE-C6C2-BC484B1093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F8FDDC-36C5-BF7A-AF79-046C896C81FB}"/>
              </a:ext>
            </a:extLst>
          </p:cNvPr>
          <p:cNvSpPr>
            <a:spLocks noGrp="1"/>
          </p:cNvSpPr>
          <p:nvPr>
            <p:ph type="title" hasCustomPrompt="1"/>
          </p:nvPr>
        </p:nvSpPr>
        <p:spPr>
          <a:xfrm>
            <a:off x="216764" y="977398"/>
            <a:ext cx="4550546" cy="758533"/>
          </a:xfrm>
        </p:spPr>
        <p:txBody>
          <a:bodyPr>
            <a:normAutofit/>
          </a:bodyPr>
          <a:lstStyle>
            <a:lvl1pPr>
              <a:defRPr sz="4000">
                <a:solidFill>
                  <a:schemeClr val="bg1"/>
                </a:solidFill>
                <a:latin typeface="Arial" panose="020B0604020202020204" pitchFamily="34" charset="0"/>
                <a:cs typeface="Arial" panose="020B0604020202020204" pitchFamily="34" charset="0"/>
              </a:defRPr>
            </a:lvl1pPr>
          </a:lstStyle>
          <a:p>
            <a:r>
              <a:rPr lang="en-US" dirty="0"/>
              <a:t>Title</a:t>
            </a:r>
            <a:endParaRPr lang="en-GB" dirty="0"/>
          </a:p>
        </p:txBody>
      </p:sp>
      <p:sp>
        <p:nvSpPr>
          <p:cNvPr id="3" name="Content Placeholder 2">
            <a:extLst>
              <a:ext uri="{FF2B5EF4-FFF2-40B4-BE49-F238E27FC236}">
                <a16:creationId xmlns:a16="http://schemas.microsoft.com/office/drawing/2014/main" id="{7112CB51-57E3-7A8F-587D-2E67034963DA}"/>
              </a:ext>
            </a:extLst>
          </p:cNvPr>
          <p:cNvSpPr>
            <a:spLocks noGrp="1"/>
          </p:cNvSpPr>
          <p:nvPr>
            <p:ph sz="half" idx="1"/>
          </p:nvPr>
        </p:nvSpPr>
        <p:spPr>
          <a:xfrm>
            <a:off x="216764" y="1878891"/>
            <a:ext cx="4905652" cy="4001711"/>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9" name="Picture 8" descr="A black and white circle with fish and leaves in the middle&#10;&#10;Description automatically generated with low confidence">
            <a:extLst>
              <a:ext uri="{FF2B5EF4-FFF2-40B4-BE49-F238E27FC236}">
                <a16:creationId xmlns:a16="http://schemas.microsoft.com/office/drawing/2014/main" id="{85ECCBBF-3055-20EE-98A0-E27C09389C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992" y="6471914"/>
            <a:ext cx="304746" cy="304746"/>
          </a:xfrm>
          <a:prstGeom prst="rect">
            <a:avLst/>
          </a:prstGeom>
        </p:spPr>
      </p:pic>
      <p:sp>
        <p:nvSpPr>
          <p:cNvPr id="10" name="TextBox 9">
            <a:extLst>
              <a:ext uri="{FF2B5EF4-FFF2-40B4-BE49-F238E27FC236}">
                <a16:creationId xmlns:a16="http://schemas.microsoft.com/office/drawing/2014/main" id="{83FA6E01-9335-0BD3-63F7-9E58EFC8273B}"/>
              </a:ext>
            </a:extLst>
          </p:cNvPr>
          <p:cNvSpPr txBox="1"/>
          <p:nvPr/>
        </p:nvSpPr>
        <p:spPr>
          <a:xfrm>
            <a:off x="500023" y="6431359"/>
            <a:ext cx="2524280" cy="369332"/>
          </a:xfrm>
          <a:prstGeom prst="rect">
            <a:avLst/>
          </a:prstGeom>
          <a:noFill/>
        </p:spPr>
        <p:txBody>
          <a:bodyPr wrap="square" rtlCol="0">
            <a:spAutoFit/>
          </a:bodyPr>
          <a:lstStyle/>
          <a:p>
            <a:pPr algn="l"/>
            <a:r>
              <a:rPr lang="en-GB" sz="1800" b="1" dirty="0">
                <a:solidFill>
                  <a:schemeClr val="bg1"/>
                </a:solidFill>
                <a:latin typeface="Arial" panose="020B0604020202020204" pitchFamily="34" charset="0"/>
                <a:cs typeface="Arial" panose="020B0604020202020204" pitchFamily="34" charset="0"/>
              </a:rPr>
              <a:t>Together for Nature</a:t>
            </a:r>
          </a:p>
        </p:txBody>
      </p:sp>
    </p:spTree>
    <p:extLst>
      <p:ext uri="{BB962C8B-B14F-4D97-AF65-F5344CB8AC3E}">
        <p14:creationId xmlns:p14="http://schemas.microsoft.com/office/powerpoint/2010/main" val="181150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and Image 11">
    <p:spTree>
      <p:nvGrpSpPr>
        <p:cNvPr id="1" name=""/>
        <p:cNvGrpSpPr/>
        <p:nvPr/>
      </p:nvGrpSpPr>
      <p:grpSpPr>
        <a:xfrm>
          <a:off x="0" y="0"/>
          <a:ext cx="0" cy="0"/>
          <a:chOff x="0" y="0"/>
          <a:chExt cx="0" cy="0"/>
        </a:xfrm>
      </p:grpSpPr>
      <p:pic>
        <p:nvPicPr>
          <p:cNvPr id="5" name="Picture 4" descr="A satellite in space above earth&#10;&#10;Description automatically generated with low confidence">
            <a:extLst>
              <a:ext uri="{FF2B5EF4-FFF2-40B4-BE49-F238E27FC236}">
                <a16:creationId xmlns:a16="http://schemas.microsoft.com/office/drawing/2014/main" id="{2CAFA90A-0A7E-DFBD-C7DB-AD94B33CF8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F8FDDC-36C5-BF7A-AF79-046C896C81FB}"/>
              </a:ext>
            </a:extLst>
          </p:cNvPr>
          <p:cNvSpPr>
            <a:spLocks noGrp="1"/>
          </p:cNvSpPr>
          <p:nvPr>
            <p:ph type="title" hasCustomPrompt="1"/>
          </p:nvPr>
        </p:nvSpPr>
        <p:spPr>
          <a:xfrm>
            <a:off x="216764" y="977398"/>
            <a:ext cx="4550546" cy="758533"/>
          </a:xfrm>
        </p:spPr>
        <p:txBody>
          <a:bodyPr>
            <a:normAutofit/>
          </a:bodyPr>
          <a:lstStyle>
            <a:lvl1pPr>
              <a:defRPr sz="4000">
                <a:solidFill>
                  <a:schemeClr val="bg1"/>
                </a:solidFill>
                <a:latin typeface="Arial" panose="020B0604020202020204" pitchFamily="34" charset="0"/>
                <a:cs typeface="Arial" panose="020B0604020202020204" pitchFamily="34" charset="0"/>
              </a:defRPr>
            </a:lvl1pPr>
          </a:lstStyle>
          <a:p>
            <a:r>
              <a:rPr lang="en-US" dirty="0"/>
              <a:t>Title</a:t>
            </a:r>
            <a:endParaRPr lang="en-GB" dirty="0"/>
          </a:p>
        </p:txBody>
      </p:sp>
      <p:sp>
        <p:nvSpPr>
          <p:cNvPr id="3" name="Content Placeholder 2">
            <a:extLst>
              <a:ext uri="{FF2B5EF4-FFF2-40B4-BE49-F238E27FC236}">
                <a16:creationId xmlns:a16="http://schemas.microsoft.com/office/drawing/2014/main" id="{7112CB51-57E3-7A8F-587D-2E67034963DA}"/>
              </a:ext>
            </a:extLst>
          </p:cNvPr>
          <p:cNvSpPr>
            <a:spLocks noGrp="1"/>
          </p:cNvSpPr>
          <p:nvPr>
            <p:ph sz="half" idx="1"/>
          </p:nvPr>
        </p:nvSpPr>
        <p:spPr>
          <a:xfrm>
            <a:off x="216764" y="1878891"/>
            <a:ext cx="4905652" cy="4001711"/>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9" name="Picture 8" descr="A black and white circle with fish and leaves in the middle&#10;&#10;Description automatically generated with low confidence">
            <a:extLst>
              <a:ext uri="{FF2B5EF4-FFF2-40B4-BE49-F238E27FC236}">
                <a16:creationId xmlns:a16="http://schemas.microsoft.com/office/drawing/2014/main" id="{85ECCBBF-3055-20EE-98A0-E27C09389C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992" y="6471914"/>
            <a:ext cx="304746" cy="304746"/>
          </a:xfrm>
          <a:prstGeom prst="rect">
            <a:avLst/>
          </a:prstGeom>
        </p:spPr>
      </p:pic>
      <p:sp>
        <p:nvSpPr>
          <p:cNvPr id="10" name="TextBox 9">
            <a:extLst>
              <a:ext uri="{FF2B5EF4-FFF2-40B4-BE49-F238E27FC236}">
                <a16:creationId xmlns:a16="http://schemas.microsoft.com/office/drawing/2014/main" id="{83FA6E01-9335-0BD3-63F7-9E58EFC8273B}"/>
              </a:ext>
            </a:extLst>
          </p:cNvPr>
          <p:cNvSpPr txBox="1"/>
          <p:nvPr/>
        </p:nvSpPr>
        <p:spPr>
          <a:xfrm>
            <a:off x="500023" y="6431359"/>
            <a:ext cx="2524280" cy="369332"/>
          </a:xfrm>
          <a:prstGeom prst="rect">
            <a:avLst/>
          </a:prstGeom>
          <a:noFill/>
        </p:spPr>
        <p:txBody>
          <a:bodyPr wrap="square" rtlCol="0">
            <a:spAutoFit/>
          </a:bodyPr>
          <a:lstStyle/>
          <a:p>
            <a:pPr algn="l"/>
            <a:r>
              <a:rPr lang="en-GB" sz="1800" b="1" dirty="0">
                <a:solidFill>
                  <a:schemeClr val="bg1"/>
                </a:solidFill>
                <a:latin typeface="Arial" panose="020B0604020202020204" pitchFamily="34" charset="0"/>
                <a:cs typeface="Arial" panose="020B0604020202020204" pitchFamily="34" charset="0"/>
              </a:rPr>
              <a:t>Together for Nature</a:t>
            </a:r>
          </a:p>
        </p:txBody>
      </p:sp>
    </p:spTree>
    <p:extLst>
      <p:ext uri="{BB962C8B-B14F-4D97-AF65-F5344CB8AC3E}">
        <p14:creationId xmlns:p14="http://schemas.microsoft.com/office/powerpoint/2010/main" val="41325653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and Image 12">
    <p:spTree>
      <p:nvGrpSpPr>
        <p:cNvPr id="1" name=""/>
        <p:cNvGrpSpPr/>
        <p:nvPr/>
      </p:nvGrpSpPr>
      <p:grpSpPr>
        <a:xfrm>
          <a:off x="0" y="0"/>
          <a:ext cx="0" cy="0"/>
          <a:chOff x="0" y="0"/>
          <a:chExt cx="0" cy="0"/>
        </a:xfrm>
      </p:grpSpPr>
      <p:pic>
        <p:nvPicPr>
          <p:cNvPr id="6" name="Picture 5" descr="A turtle swimming in the water&#10;&#10;Description automatically generated with low confidence">
            <a:extLst>
              <a:ext uri="{FF2B5EF4-FFF2-40B4-BE49-F238E27FC236}">
                <a16:creationId xmlns:a16="http://schemas.microsoft.com/office/drawing/2014/main" id="{C0247914-B10C-7EDB-CBFB-6CFE842F49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F8FDDC-36C5-BF7A-AF79-046C896C81FB}"/>
              </a:ext>
            </a:extLst>
          </p:cNvPr>
          <p:cNvSpPr>
            <a:spLocks noGrp="1"/>
          </p:cNvSpPr>
          <p:nvPr>
            <p:ph type="title" hasCustomPrompt="1"/>
          </p:nvPr>
        </p:nvSpPr>
        <p:spPr>
          <a:xfrm>
            <a:off x="216764" y="977398"/>
            <a:ext cx="4550546" cy="758533"/>
          </a:xfrm>
        </p:spPr>
        <p:txBody>
          <a:bodyPr>
            <a:normAutofit/>
          </a:bodyPr>
          <a:lstStyle>
            <a:lvl1pPr>
              <a:defRPr sz="4000">
                <a:solidFill>
                  <a:schemeClr val="bg1"/>
                </a:solidFill>
                <a:latin typeface="Arial" panose="020B0604020202020204" pitchFamily="34" charset="0"/>
                <a:cs typeface="Arial" panose="020B0604020202020204" pitchFamily="34" charset="0"/>
              </a:defRPr>
            </a:lvl1pPr>
          </a:lstStyle>
          <a:p>
            <a:r>
              <a:rPr lang="en-US" dirty="0"/>
              <a:t>Title</a:t>
            </a:r>
            <a:endParaRPr lang="en-GB" dirty="0"/>
          </a:p>
        </p:txBody>
      </p:sp>
      <p:sp>
        <p:nvSpPr>
          <p:cNvPr id="3" name="Content Placeholder 2">
            <a:extLst>
              <a:ext uri="{FF2B5EF4-FFF2-40B4-BE49-F238E27FC236}">
                <a16:creationId xmlns:a16="http://schemas.microsoft.com/office/drawing/2014/main" id="{7112CB51-57E3-7A8F-587D-2E67034963DA}"/>
              </a:ext>
            </a:extLst>
          </p:cNvPr>
          <p:cNvSpPr>
            <a:spLocks noGrp="1"/>
          </p:cNvSpPr>
          <p:nvPr>
            <p:ph sz="half" idx="1"/>
          </p:nvPr>
        </p:nvSpPr>
        <p:spPr>
          <a:xfrm>
            <a:off x="216764" y="1878891"/>
            <a:ext cx="4905652" cy="4001711"/>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9" name="Picture 8" descr="A black and white circle with fish and leaves in the middle&#10;&#10;Description automatically generated with low confidence">
            <a:extLst>
              <a:ext uri="{FF2B5EF4-FFF2-40B4-BE49-F238E27FC236}">
                <a16:creationId xmlns:a16="http://schemas.microsoft.com/office/drawing/2014/main" id="{85ECCBBF-3055-20EE-98A0-E27C09389C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992" y="6471914"/>
            <a:ext cx="304746" cy="304746"/>
          </a:xfrm>
          <a:prstGeom prst="rect">
            <a:avLst/>
          </a:prstGeom>
        </p:spPr>
      </p:pic>
      <p:sp>
        <p:nvSpPr>
          <p:cNvPr id="10" name="TextBox 9">
            <a:extLst>
              <a:ext uri="{FF2B5EF4-FFF2-40B4-BE49-F238E27FC236}">
                <a16:creationId xmlns:a16="http://schemas.microsoft.com/office/drawing/2014/main" id="{83FA6E01-9335-0BD3-63F7-9E58EFC8273B}"/>
              </a:ext>
            </a:extLst>
          </p:cNvPr>
          <p:cNvSpPr txBox="1"/>
          <p:nvPr/>
        </p:nvSpPr>
        <p:spPr>
          <a:xfrm>
            <a:off x="500023" y="6431359"/>
            <a:ext cx="2524280" cy="369332"/>
          </a:xfrm>
          <a:prstGeom prst="rect">
            <a:avLst/>
          </a:prstGeom>
          <a:noFill/>
        </p:spPr>
        <p:txBody>
          <a:bodyPr wrap="square" rtlCol="0">
            <a:spAutoFit/>
          </a:bodyPr>
          <a:lstStyle/>
          <a:p>
            <a:pPr algn="l"/>
            <a:r>
              <a:rPr lang="en-GB" sz="1800" b="1" dirty="0">
                <a:solidFill>
                  <a:schemeClr val="bg1"/>
                </a:solidFill>
                <a:latin typeface="Arial" panose="020B0604020202020204" pitchFamily="34" charset="0"/>
                <a:cs typeface="Arial" panose="020B0604020202020204" pitchFamily="34" charset="0"/>
              </a:rPr>
              <a:t>Together for Nature</a:t>
            </a:r>
          </a:p>
        </p:txBody>
      </p:sp>
    </p:spTree>
    <p:extLst>
      <p:ext uri="{BB962C8B-B14F-4D97-AF65-F5344CB8AC3E}">
        <p14:creationId xmlns:p14="http://schemas.microsoft.com/office/powerpoint/2010/main" val="25645649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ontent and Image 13">
    <p:spTree>
      <p:nvGrpSpPr>
        <p:cNvPr id="1" name=""/>
        <p:cNvGrpSpPr/>
        <p:nvPr/>
      </p:nvGrpSpPr>
      <p:grpSpPr>
        <a:xfrm>
          <a:off x="0" y="0"/>
          <a:ext cx="0" cy="0"/>
          <a:chOff x="0" y="0"/>
          <a:chExt cx="0" cy="0"/>
        </a:xfrm>
      </p:grpSpPr>
      <p:pic>
        <p:nvPicPr>
          <p:cNvPr id="8" name="Picture 7" descr="A picture containing outdoor, sky, water, landscape&#10;&#10;Description automatically generated">
            <a:extLst>
              <a:ext uri="{FF2B5EF4-FFF2-40B4-BE49-F238E27FC236}">
                <a16:creationId xmlns:a16="http://schemas.microsoft.com/office/drawing/2014/main" id="{CE89C0D8-DAC9-E344-466E-61CA756AD1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F8FDDC-36C5-BF7A-AF79-046C896C81FB}"/>
              </a:ext>
            </a:extLst>
          </p:cNvPr>
          <p:cNvSpPr>
            <a:spLocks noGrp="1"/>
          </p:cNvSpPr>
          <p:nvPr>
            <p:ph type="title" hasCustomPrompt="1"/>
          </p:nvPr>
        </p:nvSpPr>
        <p:spPr>
          <a:xfrm>
            <a:off x="203810" y="1050994"/>
            <a:ext cx="4550546" cy="758533"/>
          </a:xfrm>
        </p:spPr>
        <p:txBody>
          <a:bodyPr>
            <a:normAutofit/>
          </a:bodyPr>
          <a:lstStyle>
            <a:lvl1pPr>
              <a:defRPr sz="4000">
                <a:solidFill>
                  <a:schemeClr val="bg1"/>
                </a:solidFill>
                <a:latin typeface="Arial" panose="020B0604020202020204" pitchFamily="34" charset="0"/>
                <a:cs typeface="Arial" panose="020B0604020202020204" pitchFamily="34" charset="0"/>
              </a:defRPr>
            </a:lvl1pPr>
          </a:lstStyle>
          <a:p>
            <a:r>
              <a:rPr lang="en-US" dirty="0"/>
              <a:t>Title</a:t>
            </a:r>
            <a:endParaRPr lang="en-GB" dirty="0"/>
          </a:p>
        </p:txBody>
      </p:sp>
      <p:sp>
        <p:nvSpPr>
          <p:cNvPr id="3" name="Content Placeholder 2">
            <a:extLst>
              <a:ext uri="{FF2B5EF4-FFF2-40B4-BE49-F238E27FC236}">
                <a16:creationId xmlns:a16="http://schemas.microsoft.com/office/drawing/2014/main" id="{7112CB51-57E3-7A8F-587D-2E67034963DA}"/>
              </a:ext>
            </a:extLst>
          </p:cNvPr>
          <p:cNvSpPr>
            <a:spLocks noGrp="1"/>
          </p:cNvSpPr>
          <p:nvPr>
            <p:ph sz="half" idx="1"/>
          </p:nvPr>
        </p:nvSpPr>
        <p:spPr>
          <a:xfrm>
            <a:off x="203810" y="2082682"/>
            <a:ext cx="4723236" cy="4001711"/>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TextBox 6">
            <a:extLst>
              <a:ext uri="{FF2B5EF4-FFF2-40B4-BE49-F238E27FC236}">
                <a16:creationId xmlns:a16="http://schemas.microsoft.com/office/drawing/2014/main" id="{B186127B-3F46-ABD9-EB31-5B10D49C08AF}"/>
              </a:ext>
            </a:extLst>
          </p:cNvPr>
          <p:cNvSpPr txBox="1"/>
          <p:nvPr/>
        </p:nvSpPr>
        <p:spPr>
          <a:xfrm>
            <a:off x="473044" y="6398718"/>
            <a:ext cx="2524280" cy="369332"/>
          </a:xfrm>
          <a:prstGeom prst="rect">
            <a:avLst/>
          </a:prstGeom>
          <a:noFill/>
        </p:spPr>
        <p:txBody>
          <a:bodyPr wrap="square" rtlCol="0">
            <a:spAutoFit/>
          </a:bodyPr>
          <a:lstStyle/>
          <a:p>
            <a:pPr algn="l"/>
            <a:r>
              <a:rPr lang="en-GB" sz="1800" b="1" dirty="0">
                <a:solidFill>
                  <a:schemeClr val="bg1"/>
                </a:solidFill>
                <a:latin typeface="Arial" panose="020B0604020202020204" pitchFamily="34" charset="0"/>
                <a:cs typeface="Arial" panose="020B0604020202020204" pitchFamily="34" charset="0"/>
              </a:rPr>
              <a:t>Together for Nature</a:t>
            </a:r>
          </a:p>
        </p:txBody>
      </p:sp>
      <p:pic>
        <p:nvPicPr>
          <p:cNvPr id="11" name="Picture 10" descr="A black and white circle with fish and leaves in the middle&#10;&#10;Description automatically generated with low confidence">
            <a:extLst>
              <a:ext uri="{FF2B5EF4-FFF2-40B4-BE49-F238E27FC236}">
                <a16:creationId xmlns:a16="http://schemas.microsoft.com/office/drawing/2014/main" id="{BFA93E91-2B26-EBDB-79C4-12D363004D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810" y="6439889"/>
            <a:ext cx="304746" cy="304746"/>
          </a:xfrm>
          <a:prstGeom prst="rect">
            <a:avLst/>
          </a:prstGeom>
        </p:spPr>
      </p:pic>
    </p:spTree>
    <p:extLst>
      <p:ext uri="{BB962C8B-B14F-4D97-AF65-F5344CB8AC3E}">
        <p14:creationId xmlns:p14="http://schemas.microsoft.com/office/powerpoint/2010/main" val="25212890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ntent and Image 14">
    <p:spTree>
      <p:nvGrpSpPr>
        <p:cNvPr id="1" name=""/>
        <p:cNvGrpSpPr/>
        <p:nvPr/>
      </p:nvGrpSpPr>
      <p:grpSpPr>
        <a:xfrm>
          <a:off x="0" y="0"/>
          <a:ext cx="0" cy="0"/>
          <a:chOff x="0" y="0"/>
          <a:chExt cx="0" cy="0"/>
        </a:xfrm>
      </p:grpSpPr>
      <p:pic>
        <p:nvPicPr>
          <p:cNvPr id="5" name="Picture 4" descr="A group of people in a room&#10;&#10;AI-generated content may be incorrect.">
            <a:extLst>
              <a:ext uri="{FF2B5EF4-FFF2-40B4-BE49-F238E27FC236}">
                <a16:creationId xmlns:a16="http://schemas.microsoft.com/office/drawing/2014/main" id="{382540D2-F6B1-6880-7E69-735CEDD1C8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F8FDDC-36C5-BF7A-AF79-046C896C81FB}"/>
              </a:ext>
            </a:extLst>
          </p:cNvPr>
          <p:cNvSpPr>
            <a:spLocks noGrp="1"/>
          </p:cNvSpPr>
          <p:nvPr>
            <p:ph type="title" hasCustomPrompt="1"/>
          </p:nvPr>
        </p:nvSpPr>
        <p:spPr>
          <a:xfrm>
            <a:off x="203810" y="1050994"/>
            <a:ext cx="4550546" cy="758533"/>
          </a:xfrm>
        </p:spPr>
        <p:txBody>
          <a:bodyPr>
            <a:normAutofit/>
          </a:bodyPr>
          <a:lstStyle>
            <a:lvl1pPr>
              <a:defRPr sz="4000">
                <a:solidFill>
                  <a:schemeClr val="bg1"/>
                </a:solidFill>
                <a:latin typeface="Arial" panose="020B0604020202020204" pitchFamily="34" charset="0"/>
                <a:cs typeface="Arial" panose="020B0604020202020204" pitchFamily="34" charset="0"/>
              </a:defRPr>
            </a:lvl1pPr>
          </a:lstStyle>
          <a:p>
            <a:r>
              <a:rPr lang="en-US" dirty="0"/>
              <a:t>Title</a:t>
            </a:r>
            <a:endParaRPr lang="en-GB" dirty="0"/>
          </a:p>
        </p:txBody>
      </p:sp>
      <p:sp>
        <p:nvSpPr>
          <p:cNvPr id="3" name="Content Placeholder 2">
            <a:extLst>
              <a:ext uri="{FF2B5EF4-FFF2-40B4-BE49-F238E27FC236}">
                <a16:creationId xmlns:a16="http://schemas.microsoft.com/office/drawing/2014/main" id="{7112CB51-57E3-7A8F-587D-2E67034963DA}"/>
              </a:ext>
            </a:extLst>
          </p:cNvPr>
          <p:cNvSpPr>
            <a:spLocks noGrp="1"/>
          </p:cNvSpPr>
          <p:nvPr>
            <p:ph sz="half" idx="1"/>
          </p:nvPr>
        </p:nvSpPr>
        <p:spPr>
          <a:xfrm>
            <a:off x="203810" y="2082682"/>
            <a:ext cx="4723236" cy="4001711"/>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TextBox 6">
            <a:extLst>
              <a:ext uri="{FF2B5EF4-FFF2-40B4-BE49-F238E27FC236}">
                <a16:creationId xmlns:a16="http://schemas.microsoft.com/office/drawing/2014/main" id="{B186127B-3F46-ABD9-EB31-5B10D49C08AF}"/>
              </a:ext>
            </a:extLst>
          </p:cNvPr>
          <p:cNvSpPr txBox="1"/>
          <p:nvPr/>
        </p:nvSpPr>
        <p:spPr>
          <a:xfrm>
            <a:off x="473044" y="6398718"/>
            <a:ext cx="2524280" cy="369332"/>
          </a:xfrm>
          <a:prstGeom prst="rect">
            <a:avLst/>
          </a:prstGeom>
          <a:noFill/>
        </p:spPr>
        <p:txBody>
          <a:bodyPr wrap="square" rtlCol="0">
            <a:spAutoFit/>
          </a:bodyPr>
          <a:lstStyle/>
          <a:p>
            <a:pPr algn="l"/>
            <a:r>
              <a:rPr lang="en-GB" sz="1800" b="1" dirty="0">
                <a:solidFill>
                  <a:schemeClr val="bg1"/>
                </a:solidFill>
                <a:latin typeface="Arial" panose="020B0604020202020204" pitchFamily="34" charset="0"/>
                <a:cs typeface="Arial" panose="020B0604020202020204" pitchFamily="34" charset="0"/>
              </a:rPr>
              <a:t>Together for Nature</a:t>
            </a:r>
          </a:p>
        </p:txBody>
      </p:sp>
      <p:pic>
        <p:nvPicPr>
          <p:cNvPr id="11" name="Picture 10" descr="A black and white circle with fish and leaves in the middle&#10;&#10;Description automatically generated with low confidence">
            <a:extLst>
              <a:ext uri="{FF2B5EF4-FFF2-40B4-BE49-F238E27FC236}">
                <a16:creationId xmlns:a16="http://schemas.microsoft.com/office/drawing/2014/main" id="{BFA93E91-2B26-EBDB-79C4-12D363004D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810" y="6439889"/>
            <a:ext cx="304746" cy="304746"/>
          </a:xfrm>
          <a:prstGeom prst="rect">
            <a:avLst/>
          </a:prstGeom>
        </p:spPr>
      </p:pic>
    </p:spTree>
    <p:extLst>
      <p:ext uri="{BB962C8B-B14F-4D97-AF65-F5344CB8AC3E}">
        <p14:creationId xmlns:p14="http://schemas.microsoft.com/office/powerpoint/2010/main" val="11240346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Freeform 15">
            <a:extLst>
              <a:ext uri="{FF2B5EF4-FFF2-40B4-BE49-F238E27FC236}">
                <a16:creationId xmlns:a16="http://schemas.microsoft.com/office/drawing/2014/main" id="{8452AF89-025F-7AD6-07D1-3CAEBB85E859}"/>
              </a:ext>
            </a:extLst>
          </p:cNvPr>
          <p:cNvSpPr>
            <a:spLocks/>
          </p:cNvSpPr>
          <p:nvPr/>
        </p:nvSpPr>
        <p:spPr bwMode="auto">
          <a:xfrm flipH="1">
            <a:off x="0" y="5954206"/>
            <a:ext cx="12192000" cy="870160"/>
          </a:xfrm>
          <a:custGeom>
            <a:avLst/>
            <a:gdLst>
              <a:gd name="T0" fmla="*/ 14315 w 14315"/>
              <a:gd name="T1" fmla="*/ 4630 h 4653"/>
              <a:gd name="T2" fmla="*/ 14315 w 14315"/>
              <a:gd name="T3" fmla="*/ 0 h 4653"/>
              <a:gd name="T4" fmla="*/ 4746 w 14315"/>
              <a:gd name="T5" fmla="*/ 1955 h 4653"/>
              <a:gd name="T6" fmla="*/ 0 w 14315"/>
              <a:gd name="T7" fmla="*/ 1589 h 4653"/>
              <a:gd name="T8" fmla="*/ 0 w 14315"/>
              <a:gd name="T9" fmla="*/ 4653 h 4653"/>
              <a:gd name="T10" fmla="*/ 14315 w 14315"/>
              <a:gd name="T11" fmla="*/ 4630 h 4653"/>
            </a:gdLst>
            <a:ahLst/>
            <a:cxnLst>
              <a:cxn ang="0">
                <a:pos x="T0" y="T1"/>
              </a:cxn>
              <a:cxn ang="0">
                <a:pos x="T2" y="T3"/>
              </a:cxn>
              <a:cxn ang="0">
                <a:pos x="T4" y="T5"/>
              </a:cxn>
              <a:cxn ang="0">
                <a:pos x="T6" y="T7"/>
              </a:cxn>
              <a:cxn ang="0">
                <a:pos x="T8" y="T9"/>
              </a:cxn>
              <a:cxn ang="0">
                <a:pos x="T10" y="T11"/>
              </a:cxn>
            </a:cxnLst>
            <a:rect l="0" t="0" r="r" b="b"/>
            <a:pathLst>
              <a:path w="14315" h="4653">
                <a:moveTo>
                  <a:pt x="14315" y="4630"/>
                </a:moveTo>
                <a:lnTo>
                  <a:pt x="14315" y="0"/>
                </a:lnTo>
                <a:cubicBezTo>
                  <a:pt x="14315" y="0"/>
                  <a:pt x="10703" y="1955"/>
                  <a:pt x="4746" y="1955"/>
                </a:cubicBezTo>
                <a:cubicBezTo>
                  <a:pt x="3057" y="1955"/>
                  <a:pt x="1474" y="1820"/>
                  <a:pt x="0" y="1589"/>
                </a:cubicBezTo>
                <a:lnTo>
                  <a:pt x="0" y="4653"/>
                </a:lnTo>
                <a:lnTo>
                  <a:pt x="14315" y="4630"/>
                </a:lnTo>
                <a:close/>
              </a:path>
            </a:pathLst>
          </a:custGeom>
          <a:solidFill>
            <a:schemeClr val="bg1"/>
          </a:solidFill>
          <a:ln w="19050">
            <a:solidFill>
              <a:srgbClr val="00617A"/>
            </a:solidFill>
          </a:ln>
        </p:spPr>
        <p:txBody>
          <a:bodyPr vert="horz" wrap="square" lIns="91440" tIns="45720" rIns="91440" bIns="45720" numCol="1" anchor="t" anchorCtr="0" compatLnSpc="1">
            <a:prstTxWarp prst="textNoShape">
              <a:avLst/>
            </a:prstTxWarp>
          </a:bodyPr>
          <a:lstStyle/>
          <a:p>
            <a:endParaRPr lang="en-GB" sz="1800" dirty="0"/>
          </a:p>
        </p:txBody>
      </p:sp>
      <p:sp>
        <p:nvSpPr>
          <p:cNvPr id="2" name="Title 1">
            <a:extLst>
              <a:ext uri="{FF2B5EF4-FFF2-40B4-BE49-F238E27FC236}">
                <a16:creationId xmlns:a16="http://schemas.microsoft.com/office/drawing/2014/main" id="{E46D24D9-7EF5-F413-7124-65CFCB1CAEE5}"/>
              </a:ext>
            </a:extLst>
          </p:cNvPr>
          <p:cNvSpPr>
            <a:spLocks noGrp="1"/>
          </p:cNvSpPr>
          <p:nvPr>
            <p:ph type="title" hasCustomPrompt="1"/>
          </p:nvPr>
        </p:nvSpPr>
        <p:spPr>
          <a:xfrm>
            <a:off x="838200" y="365125"/>
            <a:ext cx="8572130" cy="1325563"/>
          </a:xfrm>
        </p:spPr>
        <p:txBody>
          <a:bodyPr>
            <a:normAutofit/>
          </a:bodyPr>
          <a:lstStyle>
            <a:lvl1pPr>
              <a:defRPr sz="4000">
                <a:solidFill>
                  <a:srgbClr val="00617A"/>
                </a:solidFill>
                <a:latin typeface="Arial" panose="020B0604020202020204" pitchFamily="34" charset="0"/>
                <a:cs typeface="Arial" panose="020B0604020202020204" pitchFamily="34" charset="0"/>
              </a:defRPr>
            </a:lvl1pPr>
          </a:lstStyle>
          <a:p>
            <a:r>
              <a:rPr lang="en-US" dirty="0"/>
              <a:t>Title</a:t>
            </a:r>
            <a:endParaRPr lang="en-GB" dirty="0"/>
          </a:p>
        </p:txBody>
      </p:sp>
      <p:sp>
        <p:nvSpPr>
          <p:cNvPr id="3" name="Content Placeholder 2">
            <a:extLst>
              <a:ext uri="{FF2B5EF4-FFF2-40B4-BE49-F238E27FC236}">
                <a16:creationId xmlns:a16="http://schemas.microsoft.com/office/drawing/2014/main" id="{18AD4036-943B-C712-539C-863203791D8D}"/>
              </a:ext>
            </a:extLst>
          </p:cNvPr>
          <p:cNvSpPr>
            <a:spLocks noGrp="1"/>
          </p:cNvSpPr>
          <p:nvPr>
            <p:ph idx="1"/>
          </p:nvPr>
        </p:nvSpPr>
        <p:spPr/>
        <p:txBody>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Freeform 15">
            <a:extLst>
              <a:ext uri="{FF2B5EF4-FFF2-40B4-BE49-F238E27FC236}">
                <a16:creationId xmlns:a16="http://schemas.microsoft.com/office/drawing/2014/main" id="{0E805A45-8EB5-B25A-BB55-041F9E8FA0CC}"/>
              </a:ext>
            </a:extLst>
          </p:cNvPr>
          <p:cNvSpPr>
            <a:spLocks/>
          </p:cNvSpPr>
          <p:nvPr/>
        </p:nvSpPr>
        <p:spPr bwMode="auto">
          <a:xfrm flipH="1">
            <a:off x="0" y="5997844"/>
            <a:ext cx="12192000" cy="870160"/>
          </a:xfrm>
          <a:custGeom>
            <a:avLst/>
            <a:gdLst>
              <a:gd name="T0" fmla="*/ 14315 w 14315"/>
              <a:gd name="T1" fmla="*/ 4630 h 4653"/>
              <a:gd name="T2" fmla="*/ 14315 w 14315"/>
              <a:gd name="T3" fmla="*/ 0 h 4653"/>
              <a:gd name="T4" fmla="*/ 4746 w 14315"/>
              <a:gd name="T5" fmla="*/ 1955 h 4653"/>
              <a:gd name="T6" fmla="*/ 0 w 14315"/>
              <a:gd name="T7" fmla="*/ 1589 h 4653"/>
              <a:gd name="T8" fmla="*/ 0 w 14315"/>
              <a:gd name="T9" fmla="*/ 4653 h 4653"/>
              <a:gd name="T10" fmla="*/ 14315 w 14315"/>
              <a:gd name="T11" fmla="*/ 4630 h 4653"/>
            </a:gdLst>
            <a:ahLst/>
            <a:cxnLst>
              <a:cxn ang="0">
                <a:pos x="T0" y="T1"/>
              </a:cxn>
              <a:cxn ang="0">
                <a:pos x="T2" y="T3"/>
              </a:cxn>
              <a:cxn ang="0">
                <a:pos x="T4" y="T5"/>
              </a:cxn>
              <a:cxn ang="0">
                <a:pos x="T6" y="T7"/>
              </a:cxn>
              <a:cxn ang="0">
                <a:pos x="T8" y="T9"/>
              </a:cxn>
              <a:cxn ang="0">
                <a:pos x="T10" y="T11"/>
              </a:cxn>
            </a:cxnLst>
            <a:rect l="0" t="0" r="r" b="b"/>
            <a:pathLst>
              <a:path w="14315" h="4653">
                <a:moveTo>
                  <a:pt x="14315" y="4630"/>
                </a:moveTo>
                <a:lnTo>
                  <a:pt x="14315" y="0"/>
                </a:lnTo>
                <a:cubicBezTo>
                  <a:pt x="14315" y="0"/>
                  <a:pt x="10703" y="1955"/>
                  <a:pt x="4746" y="1955"/>
                </a:cubicBezTo>
                <a:cubicBezTo>
                  <a:pt x="3057" y="1955"/>
                  <a:pt x="1474" y="1820"/>
                  <a:pt x="0" y="1589"/>
                </a:cubicBezTo>
                <a:lnTo>
                  <a:pt x="0" y="4653"/>
                </a:lnTo>
                <a:lnTo>
                  <a:pt x="14315" y="4630"/>
                </a:lnTo>
                <a:close/>
              </a:path>
            </a:pathLst>
          </a:custGeom>
          <a:solidFill>
            <a:srgbClr val="00617A"/>
          </a:solidFill>
          <a:ln>
            <a:noFill/>
          </a:ln>
        </p:spPr>
        <p:txBody>
          <a:bodyPr vert="horz" wrap="square" lIns="91440" tIns="45720" rIns="91440" bIns="45720" numCol="1" anchor="t" anchorCtr="0" compatLnSpc="1">
            <a:prstTxWarp prst="textNoShape">
              <a:avLst/>
            </a:prstTxWarp>
          </a:bodyPr>
          <a:lstStyle/>
          <a:p>
            <a:endParaRPr lang="en-GB" sz="1800" dirty="0"/>
          </a:p>
        </p:txBody>
      </p:sp>
      <p:pic>
        <p:nvPicPr>
          <p:cNvPr id="10" name="Picture 9" descr="A black and white circle with fish and leaves in the middle&#10;&#10;Description automatically generated with low confidence">
            <a:extLst>
              <a:ext uri="{FF2B5EF4-FFF2-40B4-BE49-F238E27FC236}">
                <a16:creationId xmlns:a16="http://schemas.microsoft.com/office/drawing/2014/main" id="{0D62F131-65E1-600D-2765-B9D16CDC56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992" y="6471914"/>
            <a:ext cx="304746" cy="304746"/>
          </a:xfrm>
          <a:prstGeom prst="rect">
            <a:avLst/>
          </a:prstGeom>
        </p:spPr>
      </p:pic>
      <p:sp>
        <p:nvSpPr>
          <p:cNvPr id="11" name="TextBox 10">
            <a:extLst>
              <a:ext uri="{FF2B5EF4-FFF2-40B4-BE49-F238E27FC236}">
                <a16:creationId xmlns:a16="http://schemas.microsoft.com/office/drawing/2014/main" id="{D92A6524-B6A9-523F-C252-C1290B7FD238}"/>
              </a:ext>
            </a:extLst>
          </p:cNvPr>
          <p:cNvSpPr txBox="1"/>
          <p:nvPr/>
        </p:nvSpPr>
        <p:spPr>
          <a:xfrm>
            <a:off x="500023" y="6431359"/>
            <a:ext cx="2524280" cy="369332"/>
          </a:xfrm>
          <a:prstGeom prst="rect">
            <a:avLst/>
          </a:prstGeom>
          <a:noFill/>
        </p:spPr>
        <p:txBody>
          <a:bodyPr wrap="square" rtlCol="0">
            <a:spAutoFit/>
          </a:bodyPr>
          <a:lstStyle/>
          <a:p>
            <a:pPr algn="l"/>
            <a:r>
              <a:rPr lang="en-GB" sz="1800" b="1" dirty="0">
                <a:solidFill>
                  <a:schemeClr val="bg1"/>
                </a:solidFill>
                <a:latin typeface="Arial" panose="020B0604020202020204" pitchFamily="34" charset="0"/>
                <a:cs typeface="Arial" panose="020B0604020202020204" pitchFamily="34" charset="0"/>
              </a:rPr>
              <a:t>Together for Nature</a:t>
            </a:r>
          </a:p>
        </p:txBody>
      </p:sp>
      <p:sp>
        <p:nvSpPr>
          <p:cNvPr id="12" name="TextBox 11">
            <a:extLst>
              <a:ext uri="{FF2B5EF4-FFF2-40B4-BE49-F238E27FC236}">
                <a16:creationId xmlns:a16="http://schemas.microsoft.com/office/drawing/2014/main" id="{B4F7EEAB-A8EF-913D-028D-9D6F6187C898}"/>
              </a:ext>
            </a:extLst>
          </p:cNvPr>
          <p:cNvSpPr txBox="1"/>
          <p:nvPr/>
        </p:nvSpPr>
        <p:spPr>
          <a:xfrm>
            <a:off x="10436930" y="6459027"/>
            <a:ext cx="1775533" cy="369332"/>
          </a:xfrm>
          <a:prstGeom prst="rect">
            <a:avLst/>
          </a:prstGeom>
          <a:noFill/>
        </p:spPr>
        <p:txBody>
          <a:bodyPr wrap="square" rtlCol="0">
            <a:spAutoFit/>
          </a:bodyPr>
          <a:lstStyle/>
          <a:p>
            <a:pPr algn="ctr"/>
            <a:r>
              <a:rPr lang="en-GB" sz="1800" dirty="0">
                <a:solidFill>
                  <a:schemeClr val="bg1"/>
                </a:solidFill>
                <a:latin typeface="Arial" panose="020B0604020202020204" pitchFamily="34" charset="0"/>
                <a:cs typeface="Arial" panose="020B0604020202020204" pitchFamily="34" charset="0"/>
              </a:rPr>
              <a:t>jncc.gov.uk</a:t>
            </a:r>
          </a:p>
        </p:txBody>
      </p:sp>
      <p:pic>
        <p:nvPicPr>
          <p:cNvPr id="14" name="Picture 13" descr="A picture containing font, graphics, logo, graphic design&#10;&#10;Description automatically generated">
            <a:extLst>
              <a:ext uri="{FF2B5EF4-FFF2-40B4-BE49-F238E27FC236}">
                <a16:creationId xmlns:a16="http://schemas.microsoft.com/office/drawing/2014/main" id="{00441C06-76E7-CD2D-5A9A-0A31A4EAFE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0266" y="106529"/>
            <a:ext cx="2118769" cy="791455"/>
          </a:xfrm>
          <a:prstGeom prst="rect">
            <a:avLst/>
          </a:prstGeom>
        </p:spPr>
      </p:pic>
    </p:spTree>
    <p:extLst>
      <p:ext uri="{BB962C8B-B14F-4D97-AF65-F5344CB8AC3E}">
        <p14:creationId xmlns:p14="http://schemas.microsoft.com/office/powerpoint/2010/main" val="42451241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Freeform 15">
            <a:extLst>
              <a:ext uri="{FF2B5EF4-FFF2-40B4-BE49-F238E27FC236}">
                <a16:creationId xmlns:a16="http://schemas.microsoft.com/office/drawing/2014/main" id="{402FE59B-9186-E1C5-EC44-889C86D4780B}"/>
              </a:ext>
            </a:extLst>
          </p:cNvPr>
          <p:cNvSpPr>
            <a:spLocks/>
          </p:cNvSpPr>
          <p:nvPr/>
        </p:nvSpPr>
        <p:spPr bwMode="auto">
          <a:xfrm flipH="1">
            <a:off x="0" y="5954206"/>
            <a:ext cx="12192000" cy="870160"/>
          </a:xfrm>
          <a:custGeom>
            <a:avLst/>
            <a:gdLst>
              <a:gd name="T0" fmla="*/ 14315 w 14315"/>
              <a:gd name="T1" fmla="*/ 4630 h 4653"/>
              <a:gd name="T2" fmla="*/ 14315 w 14315"/>
              <a:gd name="T3" fmla="*/ 0 h 4653"/>
              <a:gd name="T4" fmla="*/ 4746 w 14315"/>
              <a:gd name="T5" fmla="*/ 1955 h 4653"/>
              <a:gd name="T6" fmla="*/ 0 w 14315"/>
              <a:gd name="T7" fmla="*/ 1589 h 4653"/>
              <a:gd name="T8" fmla="*/ 0 w 14315"/>
              <a:gd name="T9" fmla="*/ 4653 h 4653"/>
              <a:gd name="T10" fmla="*/ 14315 w 14315"/>
              <a:gd name="T11" fmla="*/ 4630 h 4653"/>
            </a:gdLst>
            <a:ahLst/>
            <a:cxnLst>
              <a:cxn ang="0">
                <a:pos x="T0" y="T1"/>
              </a:cxn>
              <a:cxn ang="0">
                <a:pos x="T2" y="T3"/>
              </a:cxn>
              <a:cxn ang="0">
                <a:pos x="T4" y="T5"/>
              </a:cxn>
              <a:cxn ang="0">
                <a:pos x="T6" y="T7"/>
              </a:cxn>
              <a:cxn ang="0">
                <a:pos x="T8" y="T9"/>
              </a:cxn>
              <a:cxn ang="0">
                <a:pos x="T10" y="T11"/>
              </a:cxn>
            </a:cxnLst>
            <a:rect l="0" t="0" r="r" b="b"/>
            <a:pathLst>
              <a:path w="14315" h="4653">
                <a:moveTo>
                  <a:pt x="14315" y="4630"/>
                </a:moveTo>
                <a:lnTo>
                  <a:pt x="14315" y="0"/>
                </a:lnTo>
                <a:cubicBezTo>
                  <a:pt x="14315" y="0"/>
                  <a:pt x="10703" y="1955"/>
                  <a:pt x="4746" y="1955"/>
                </a:cubicBezTo>
                <a:cubicBezTo>
                  <a:pt x="3057" y="1955"/>
                  <a:pt x="1474" y="1820"/>
                  <a:pt x="0" y="1589"/>
                </a:cubicBezTo>
                <a:lnTo>
                  <a:pt x="0" y="4653"/>
                </a:lnTo>
                <a:lnTo>
                  <a:pt x="14315" y="4630"/>
                </a:lnTo>
                <a:close/>
              </a:path>
            </a:pathLst>
          </a:custGeom>
          <a:solidFill>
            <a:schemeClr val="bg1"/>
          </a:solidFill>
          <a:ln w="19050">
            <a:solidFill>
              <a:srgbClr val="00617A"/>
            </a:solidFill>
          </a:ln>
        </p:spPr>
        <p:txBody>
          <a:bodyPr vert="horz" wrap="square" lIns="91440" tIns="45720" rIns="91440" bIns="45720" numCol="1" anchor="t" anchorCtr="0" compatLnSpc="1">
            <a:prstTxWarp prst="textNoShape">
              <a:avLst/>
            </a:prstTxWarp>
          </a:bodyPr>
          <a:lstStyle/>
          <a:p>
            <a:endParaRPr lang="en-GB" sz="1800" dirty="0"/>
          </a:p>
        </p:txBody>
      </p:sp>
      <p:sp>
        <p:nvSpPr>
          <p:cNvPr id="2" name="Title 1">
            <a:extLst>
              <a:ext uri="{FF2B5EF4-FFF2-40B4-BE49-F238E27FC236}">
                <a16:creationId xmlns:a16="http://schemas.microsoft.com/office/drawing/2014/main" id="{255CAA98-4204-F71C-EB2D-040DC5FF728F}"/>
              </a:ext>
            </a:extLst>
          </p:cNvPr>
          <p:cNvSpPr>
            <a:spLocks noGrp="1"/>
          </p:cNvSpPr>
          <p:nvPr>
            <p:ph type="title"/>
          </p:nvPr>
        </p:nvSpPr>
        <p:spPr>
          <a:xfrm>
            <a:off x="839788" y="365125"/>
            <a:ext cx="10515600" cy="1325563"/>
          </a:xfrm>
        </p:spPr>
        <p:txBody>
          <a:bodyPr>
            <a:normAutofit/>
          </a:bodyPr>
          <a:lstStyle>
            <a:lvl1pPr>
              <a:defRPr sz="4000">
                <a:solidFill>
                  <a:srgbClr val="00617A"/>
                </a:solidFill>
                <a:latin typeface="Arial" panose="020B0604020202020204" pitchFamily="34" charset="0"/>
                <a:cs typeface="Arial" panose="020B0604020202020204" pitchFamily="34" charset="0"/>
              </a:defRPr>
            </a:lvl1p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B1DE1BA7-EA84-9EC4-3AFD-5F723F90121F}"/>
              </a:ext>
            </a:extLst>
          </p:cNvPr>
          <p:cNvSpPr>
            <a:spLocks noGrp="1"/>
          </p:cNvSpPr>
          <p:nvPr>
            <p:ph type="body" idx="1"/>
          </p:nvPr>
        </p:nvSpPr>
        <p:spPr>
          <a:xfrm>
            <a:off x="839788" y="1681163"/>
            <a:ext cx="5157787" cy="823912"/>
          </a:xfrm>
        </p:spPr>
        <p:txBody>
          <a:bodyPr anchor="b"/>
          <a:lstStyle>
            <a:lvl1pPr marL="0" indent="0">
              <a:buNone/>
              <a:defRPr sz="2400" b="1">
                <a:solidFill>
                  <a:srgbClr val="00617A"/>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EF6581-B44F-79B7-0AB9-911B334E347C}"/>
              </a:ext>
            </a:extLst>
          </p:cNvPr>
          <p:cNvSpPr>
            <a:spLocks noGrp="1"/>
          </p:cNvSpPr>
          <p:nvPr>
            <p:ph sz="half" idx="2"/>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a:extLst>
              <a:ext uri="{FF2B5EF4-FFF2-40B4-BE49-F238E27FC236}">
                <a16:creationId xmlns:a16="http://schemas.microsoft.com/office/drawing/2014/main" id="{4DE34523-FF84-29ED-699D-FEE52C90B8FC}"/>
              </a:ext>
            </a:extLst>
          </p:cNvPr>
          <p:cNvSpPr>
            <a:spLocks noGrp="1"/>
          </p:cNvSpPr>
          <p:nvPr>
            <p:ph type="body" sz="quarter" idx="3"/>
          </p:nvPr>
        </p:nvSpPr>
        <p:spPr>
          <a:xfrm>
            <a:off x="6172200" y="1681163"/>
            <a:ext cx="5183188" cy="823912"/>
          </a:xfrm>
        </p:spPr>
        <p:txBody>
          <a:bodyPr anchor="b"/>
          <a:lstStyle>
            <a:lvl1pPr marL="0" indent="0">
              <a:buNone/>
              <a:defRPr sz="2400" b="1">
                <a:solidFill>
                  <a:srgbClr val="00617A"/>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A9E0A7-A21D-3C09-1101-CB730AD2A603}"/>
              </a:ext>
            </a:extLst>
          </p:cNvPr>
          <p:cNvSpPr>
            <a:spLocks noGrp="1"/>
          </p:cNvSpPr>
          <p:nvPr>
            <p:ph sz="quarter" idx="4"/>
          </p:nvPr>
        </p:nvSpPr>
        <p:spPr>
          <a:xfrm>
            <a:off x="6172200" y="2505075"/>
            <a:ext cx="5183188"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Freeform 15">
            <a:extLst>
              <a:ext uri="{FF2B5EF4-FFF2-40B4-BE49-F238E27FC236}">
                <a16:creationId xmlns:a16="http://schemas.microsoft.com/office/drawing/2014/main" id="{6B0C83EB-C2C9-4092-F8A8-306B08FB9416}"/>
              </a:ext>
            </a:extLst>
          </p:cNvPr>
          <p:cNvSpPr>
            <a:spLocks/>
          </p:cNvSpPr>
          <p:nvPr/>
        </p:nvSpPr>
        <p:spPr bwMode="auto">
          <a:xfrm flipH="1">
            <a:off x="0" y="5997844"/>
            <a:ext cx="12192000" cy="870160"/>
          </a:xfrm>
          <a:custGeom>
            <a:avLst/>
            <a:gdLst>
              <a:gd name="T0" fmla="*/ 14315 w 14315"/>
              <a:gd name="T1" fmla="*/ 4630 h 4653"/>
              <a:gd name="T2" fmla="*/ 14315 w 14315"/>
              <a:gd name="T3" fmla="*/ 0 h 4653"/>
              <a:gd name="T4" fmla="*/ 4746 w 14315"/>
              <a:gd name="T5" fmla="*/ 1955 h 4653"/>
              <a:gd name="T6" fmla="*/ 0 w 14315"/>
              <a:gd name="T7" fmla="*/ 1589 h 4653"/>
              <a:gd name="T8" fmla="*/ 0 w 14315"/>
              <a:gd name="T9" fmla="*/ 4653 h 4653"/>
              <a:gd name="T10" fmla="*/ 14315 w 14315"/>
              <a:gd name="T11" fmla="*/ 4630 h 4653"/>
            </a:gdLst>
            <a:ahLst/>
            <a:cxnLst>
              <a:cxn ang="0">
                <a:pos x="T0" y="T1"/>
              </a:cxn>
              <a:cxn ang="0">
                <a:pos x="T2" y="T3"/>
              </a:cxn>
              <a:cxn ang="0">
                <a:pos x="T4" y="T5"/>
              </a:cxn>
              <a:cxn ang="0">
                <a:pos x="T6" y="T7"/>
              </a:cxn>
              <a:cxn ang="0">
                <a:pos x="T8" y="T9"/>
              </a:cxn>
              <a:cxn ang="0">
                <a:pos x="T10" y="T11"/>
              </a:cxn>
            </a:cxnLst>
            <a:rect l="0" t="0" r="r" b="b"/>
            <a:pathLst>
              <a:path w="14315" h="4653">
                <a:moveTo>
                  <a:pt x="14315" y="4630"/>
                </a:moveTo>
                <a:lnTo>
                  <a:pt x="14315" y="0"/>
                </a:lnTo>
                <a:cubicBezTo>
                  <a:pt x="14315" y="0"/>
                  <a:pt x="10703" y="1955"/>
                  <a:pt x="4746" y="1955"/>
                </a:cubicBezTo>
                <a:cubicBezTo>
                  <a:pt x="3057" y="1955"/>
                  <a:pt x="1474" y="1820"/>
                  <a:pt x="0" y="1589"/>
                </a:cubicBezTo>
                <a:lnTo>
                  <a:pt x="0" y="4653"/>
                </a:lnTo>
                <a:lnTo>
                  <a:pt x="14315" y="4630"/>
                </a:lnTo>
                <a:close/>
              </a:path>
            </a:pathLst>
          </a:custGeom>
          <a:solidFill>
            <a:srgbClr val="00617A"/>
          </a:solidFill>
          <a:ln>
            <a:noFill/>
          </a:ln>
        </p:spPr>
        <p:txBody>
          <a:bodyPr vert="horz" wrap="square" lIns="91440" tIns="45720" rIns="91440" bIns="45720" numCol="1" anchor="t" anchorCtr="0" compatLnSpc="1">
            <a:prstTxWarp prst="textNoShape">
              <a:avLst/>
            </a:prstTxWarp>
          </a:bodyPr>
          <a:lstStyle/>
          <a:p>
            <a:endParaRPr lang="en-GB" sz="1800" dirty="0"/>
          </a:p>
        </p:txBody>
      </p:sp>
      <p:pic>
        <p:nvPicPr>
          <p:cNvPr id="12" name="Picture 11" descr="A black and white circle with fish and leaves in the middle&#10;&#10;Description automatically generated with low confidence">
            <a:extLst>
              <a:ext uri="{FF2B5EF4-FFF2-40B4-BE49-F238E27FC236}">
                <a16:creationId xmlns:a16="http://schemas.microsoft.com/office/drawing/2014/main" id="{7A40E40E-C486-BA06-D1E2-79A7965736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992" y="6471914"/>
            <a:ext cx="304746" cy="304746"/>
          </a:xfrm>
          <a:prstGeom prst="rect">
            <a:avLst/>
          </a:prstGeom>
        </p:spPr>
      </p:pic>
      <p:sp>
        <p:nvSpPr>
          <p:cNvPr id="13" name="TextBox 12">
            <a:extLst>
              <a:ext uri="{FF2B5EF4-FFF2-40B4-BE49-F238E27FC236}">
                <a16:creationId xmlns:a16="http://schemas.microsoft.com/office/drawing/2014/main" id="{A4ED3CAC-CBE1-AB5A-CCBB-7D303B74E2A5}"/>
              </a:ext>
            </a:extLst>
          </p:cNvPr>
          <p:cNvSpPr txBox="1"/>
          <p:nvPr/>
        </p:nvSpPr>
        <p:spPr>
          <a:xfrm>
            <a:off x="500023" y="6431359"/>
            <a:ext cx="2524280" cy="369332"/>
          </a:xfrm>
          <a:prstGeom prst="rect">
            <a:avLst/>
          </a:prstGeom>
          <a:noFill/>
        </p:spPr>
        <p:txBody>
          <a:bodyPr wrap="square" rtlCol="0">
            <a:spAutoFit/>
          </a:bodyPr>
          <a:lstStyle/>
          <a:p>
            <a:pPr algn="l"/>
            <a:r>
              <a:rPr lang="en-GB" sz="1800" b="1" dirty="0">
                <a:solidFill>
                  <a:schemeClr val="bg1"/>
                </a:solidFill>
                <a:latin typeface="Arial" panose="020B0604020202020204" pitchFamily="34" charset="0"/>
                <a:cs typeface="Arial" panose="020B0604020202020204" pitchFamily="34" charset="0"/>
              </a:rPr>
              <a:t>Together for Nature</a:t>
            </a:r>
          </a:p>
        </p:txBody>
      </p:sp>
      <p:sp>
        <p:nvSpPr>
          <p:cNvPr id="14" name="TextBox 13">
            <a:extLst>
              <a:ext uri="{FF2B5EF4-FFF2-40B4-BE49-F238E27FC236}">
                <a16:creationId xmlns:a16="http://schemas.microsoft.com/office/drawing/2014/main" id="{23B645ED-81A8-D178-3871-56BCEB5C4EBB}"/>
              </a:ext>
            </a:extLst>
          </p:cNvPr>
          <p:cNvSpPr txBox="1"/>
          <p:nvPr/>
        </p:nvSpPr>
        <p:spPr>
          <a:xfrm>
            <a:off x="10436930" y="6459027"/>
            <a:ext cx="1775533" cy="369332"/>
          </a:xfrm>
          <a:prstGeom prst="rect">
            <a:avLst/>
          </a:prstGeom>
          <a:noFill/>
        </p:spPr>
        <p:txBody>
          <a:bodyPr wrap="square" rtlCol="0">
            <a:spAutoFit/>
          </a:bodyPr>
          <a:lstStyle/>
          <a:p>
            <a:pPr algn="ctr"/>
            <a:r>
              <a:rPr lang="en-GB" sz="1800" dirty="0">
                <a:solidFill>
                  <a:schemeClr val="bg1"/>
                </a:solidFill>
                <a:latin typeface="Arial" panose="020B0604020202020204" pitchFamily="34" charset="0"/>
                <a:cs typeface="Arial" panose="020B0604020202020204" pitchFamily="34" charset="0"/>
              </a:rPr>
              <a:t>jncc.gov.uk</a:t>
            </a:r>
          </a:p>
        </p:txBody>
      </p:sp>
      <p:pic>
        <p:nvPicPr>
          <p:cNvPr id="15" name="Picture 14" descr="A picture containing font, graphics, logo, graphic design&#10;&#10;Description automatically generated">
            <a:extLst>
              <a:ext uri="{FF2B5EF4-FFF2-40B4-BE49-F238E27FC236}">
                <a16:creationId xmlns:a16="http://schemas.microsoft.com/office/drawing/2014/main" id="{77F09B2A-6A98-D8C1-5503-C6D3CDCD12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0266" y="106529"/>
            <a:ext cx="2118769" cy="791455"/>
          </a:xfrm>
          <a:prstGeom prst="rect">
            <a:avLst/>
          </a:prstGeom>
        </p:spPr>
      </p:pic>
    </p:spTree>
    <p:extLst>
      <p:ext uri="{BB962C8B-B14F-4D97-AF65-F5344CB8AC3E}">
        <p14:creationId xmlns:p14="http://schemas.microsoft.com/office/powerpoint/2010/main" val="11262273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Freeform 15">
            <a:extLst>
              <a:ext uri="{FF2B5EF4-FFF2-40B4-BE49-F238E27FC236}">
                <a16:creationId xmlns:a16="http://schemas.microsoft.com/office/drawing/2014/main" id="{7D044516-EB4C-5468-7EC5-3BC335F5E661}"/>
              </a:ext>
            </a:extLst>
          </p:cNvPr>
          <p:cNvSpPr>
            <a:spLocks/>
          </p:cNvSpPr>
          <p:nvPr/>
        </p:nvSpPr>
        <p:spPr bwMode="auto">
          <a:xfrm flipH="1">
            <a:off x="0" y="5954206"/>
            <a:ext cx="12192000" cy="870160"/>
          </a:xfrm>
          <a:custGeom>
            <a:avLst/>
            <a:gdLst>
              <a:gd name="T0" fmla="*/ 14315 w 14315"/>
              <a:gd name="T1" fmla="*/ 4630 h 4653"/>
              <a:gd name="T2" fmla="*/ 14315 w 14315"/>
              <a:gd name="T3" fmla="*/ 0 h 4653"/>
              <a:gd name="T4" fmla="*/ 4746 w 14315"/>
              <a:gd name="T5" fmla="*/ 1955 h 4653"/>
              <a:gd name="T6" fmla="*/ 0 w 14315"/>
              <a:gd name="T7" fmla="*/ 1589 h 4653"/>
              <a:gd name="T8" fmla="*/ 0 w 14315"/>
              <a:gd name="T9" fmla="*/ 4653 h 4653"/>
              <a:gd name="T10" fmla="*/ 14315 w 14315"/>
              <a:gd name="T11" fmla="*/ 4630 h 4653"/>
            </a:gdLst>
            <a:ahLst/>
            <a:cxnLst>
              <a:cxn ang="0">
                <a:pos x="T0" y="T1"/>
              </a:cxn>
              <a:cxn ang="0">
                <a:pos x="T2" y="T3"/>
              </a:cxn>
              <a:cxn ang="0">
                <a:pos x="T4" y="T5"/>
              </a:cxn>
              <a:cxn ang="0">
                <a:pos x="T6" y="T7"/>
              </a:cxn>
              <a:cxn ang="0">
                <a:pos x="T8" y="T9"/>
              </a:cxn>
              <a:cxn ang="0">
                <a:pos x="T10" y="T11"/>
              </a:cxn>
            </a:cxnLst>
            <a:rect l="0" t="0" r="r" b="b"/>
            <a:pathLst>
              <a:path w="14315" h="4653">
                <a:moveTo>
                  <a:pt x="14315" y="4630"/>
                </a:moveTo>
                <a:lnTo>
                  <a:pt x="14315" y="0"/>
                </a:lnTo>
                <a:cubicBezTo>
                  <a:pt x="14315" y="0"/>
                  <a:pt x="10703" y="1955"/>
                  <a:pt x="4746" y="1955"/>
                </a:cubicBezTo>
                <a:cubicBezTo>
                  <a:pt x="3057" y="1955"/>
                  <a:pt x="1474" y="1820"/>
                  <a:pt x="0" y="1589"/>
                </a:cubicBezTo>
                <a:lnTo>
                  <a:pt x="0" y="4653"/>
                </a:lnTo>
                <a:lnTo>
                  <a:pt x="14315" y="4630"/>
                </a:lnTo>
                <a:close/>
              </a:path>
            </a:pathLst>
          </a:custGeom>
          <a:solidFill>
            <a:schemeClr val="bg1"/>
          </a:solidFill>
          <a:ln w="19050">
            <a:solidFill>
              <a:srgbClr val="00617A"/>
            </a:solidFill>
          </a:ln>
        </p:spPr>
        <p:txBody>
          <a:bodyPr vert="horz" wrap="square" lIns="91440" tIns="45720" rIns="91440" bIns="45720" numCol="1" anchor="t" anchorCtr="0" compatLnSpc="1">
            <a:prstTxWarp prst="textNoShape">
              <a:avLst/>
            </a:prstTxWarp>
          </a:bodyPr>
          <a:lstStyle/>
          <a:p>
            <a:endParaRPr lang="en-GB" sz="1800" dirty="0"/>
          </a:p>
        </p:txBody>
      </p:sp>
      <p:sp>
        <p:nvSpPr>
          <p:cNvPr id="2" name="Title 1">
            <a:extLst>
              <a:ext uri="{FF2B5EF4-FFF2-40B4-BE49-F238E27FC236}">
                <a16:creationId xmlns:a16="http://schemas.microsoft.com/office/drawing/2014/main" id="{988E10E0-2692-1981-60F4-A39508688C79}"/>
              </a:ext>
            </a:extLst>
          </p:cNvPr>
          <p:cNvSpPr>
            <a:spLocks noGrp="1"/>
          </p:cNvSpPr>
          <p:nvPr>
            <p:ph type="title" hasCustomPrompt="1"/>
          </p:nvPr>
        </p:nvSpPr>
        <p:spPr>
          <a:xfrm>
            <a:off x="836612" y="578572"/>
            <a:ext cx="8144414" cy="735291"/>
          </a:xfrm>
        </p:spPr>
        <p:txBody>
          <a:bodyPr anchor="b">
            <a:normAutofit/>
          </a:bodyPr>
          <a:lstStyle>
            <a:lvl1pPr>
              <a:defRPr sz="4000">
                <a:solidFill>
                  <a:srgbClr val="00617A"/>
                </a:solidFill>
                <a:latin typeface="Arial" panose="020B0604020202020204" pitchFamily="34" charset="0"/>
                <a:cs typeface="Arial" panose="020B0604020202020204" pitchFamily="34" charset="0"/>
              </a:defRPr>
            </a:lvl1pPr>
          </a:lstStyle>
          <a:p>
            <a:r>
              <a:rPr lang="en-US" dirty="0"/>
              <a:t>Title</a:t>
            </a:r>
            <a:endParaRPr lang="en-GB" dirty="0"/>
          </a:p>
        </p:txBody>
      </p:sp>
      <p:sp>
        <p:nvSpPr>
          <p:cNvPr id="3" name="Picture Placeholder 2">
            <a:extLst>
              <a:ext uri="{FF2B5EF4-FFF2-40B4-BE49-F238E27FC236}">
                <a16:creationId xmlns:a16="http://schemas.microsoft.com/office/drawing/2014/main" id="{E483EEDA-5846-340F-86D9-794D10CF61D3}"/>
              </a:ext>
            </a:extLst>
          </p:cNvPr>
          <p:cNvSpPr>
            <a:spLocks noGrp="1"/>
          </p:cNvSpPr>
          <p:nvPr>
            <p:ph type="pic" idx="1"/>
          </p:nvPr>
        </p:nvSpPr>
        <p:spPr>
          <a:xfrm>
            <a:off x="6178858" y="1606858"/>
            <a:ext cx="5176530" cy="42541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4" name="Text Placeholder 3">
            <a:extLst>
              <a:ext uri="{FF2B5EF4-FFF2-40B4-BE49-F238E27FC236}">
                <a16:creationId xmlns:a16="http://schemas.microsoft.com/office/drawing/2014/main" id="{4CA3F8CC-B67C-8F16-1CB2-EDD9BA0C46D7}"/>
              </a:ext>
            </a:extLst>
          </p:cNvPr>
          <p:cNvSpPr>
            <a:spLocks noGrp="1"/>
          </p:cNvSpPr>
          <p:nvPr>
            <p:ph type="body" sz="half" idx="2"/>
          </p:nvPr>
        </p:nvSpPr>
        <p:spPr>
          <a:xfrm>
            <a:off x="839788" y="1606858"/>
            <a:ext cx="4895187" cy="4254192"/>
          </a:xfrm>
        </p:spPr>
        <p:txBody>
          <a:bodyPr>
            <a:normAutofit/>
          </a:bodyPr>
          <a:lstStyle>
            <a:lvl1pPr marL="0" indent="0">
              <a:buNone/>
              <a:defRPr sz="24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reeform 15">
            <a:extLst>
              <a:ext uri="{FF2B5EF4-FFF2-40B4-BE49-F238E27FC236}">
                <a16:creationId xmlns:a16="http://schemas.microsoft.com/office/drawing/2014/main" id="{7ECCCB0D-D099-0570-F015-E63538262891}"/>
              </a:ext>
            </a:extLst>
          </p:cNvPr>
          <p:cNvSpPr>
            <a:spLocks/>
          </p:cNvSpPr>
          <p:nvPr/>
        </p:nvSpPr>
        <p:spPr bwMode="auto">
          <a:xfrm flipH="1">
            <a:off x="0" y="5997844"/>
            <a:ext cx="12192000" cy="870160"/>
          </a:xfrm>
          <a:custGeom>
            <a:avLst/>
            <a:gdLst>
              <a:gd name="T0" fmla="*/ 14315 w 14315"/>
              <a:gd name="T1" fmla="*/ 4630 h 4653"/>
              <a:gd name="T2" fmla="*/ 14315 w 14315"/>
              <a:gd name="T3" fmla="*/ 0 h 4653"/>
              <a:gd name="T4" fmla="*/ 4746 w 14315"/>
              <a:gd name="T5" fmla="*/ 1955 h 4653"/>
              <a:gd name="T6" fmla="*/ 0 w 14315"/>
              <a:gd name="T7" fmla="*/ 1589 h 4653"/>
              <a:gd name="T8" fmla="*/ 0 w 14315"/>
              <a:gd name="T9" fmla="*/ 4653 h 4653"/>
              <a:gd name="T10" fmla="*/ 14315 w 14315"/>
              <a:gd name="T11" fmla="*/ 4630 h 4653"/>
            </a:gdLst>
            <a:ahLst/>
            <a:cxnLst>
              <a:cxn ang="0">
                <a:pos x="T0" y="T1"/>
              </a:cxn>
              <a:cxn ang="0">
                <a:pos x="T2" y="T3"/>
              </a:cxn>
              <a:cxn ang="0">
                <a:pos x="T4" y="T5"/>
              </a:cxn>
              <a:cxn ang="0">
                <a:pos x="T6" y="T7"/>
              </a:cxn>
              <a:cxn ang="0">
                <a:pos x="T8" y="T9"/>
              </a:cxn>
              <a:cxn ang="0">
                <a:pos x="T10" y="T11"/>
              </a:cxn>
            </a:cxnLst>
            <a:rect l="0" t="0" r="r" b="b"/>
            <a:pathLst>
              <a:path w="14315" h="4653">
                <a:moveTo>
                  <a:pt x="14315" y="4630"/>
                </a:moveTo>
                <a:lnTo>
                  <a:pt x="14315" y="0"/>
                </a:lnTo>
                <a:cubicBezTo>
                  <a:pt x="14315" y="0"/>
                  <a:pt x="10703" y="1955"/>
                  <a:pt x="4746" y="1955"/>
                </a:cubicBezTo>
                <a:cubicBezTo>
                  <a:pt x="3057" y="1955"/>
                  <a:pt x="1474" y="1820"/>
                  <a:pt x="0" y="1589"/>
                </a:cubicBezTo>
                <a:lnTo>
                  <a:pt x="0" y="4653"/>
                </a:lnTo>
                <a:lnTo>
                  <a:pt x="14315" y="4630"/>
                </a:lnTo>
                <a:close/>
              </a:path>
            </a:pathLst>
          </a:custGeom>
          <a:solidFill>
            <a:srgbClr val="00617A"/>
          </a:solidFill>
          <a:ln>
            <a:noFill/>
          </a:ln>
        </p:spPr>
        <p:txBody>
          <a:bodyPr vert="horz" wrap="square" lIns="91440" tIns="45720" rIns="91440" bIns="45720" numCol="1" anchor="t" anchorCtr="0" compatLnSpc="1">
            <a:prstTxWarp prst="textNoShape">
              <a:avLst/>
            </a:prstTxWarp>
          </a:bodyPr>
          <a:lstStyle/>
          <a:p>
            <a:endParaRPr lang="en-GB" sz="1800" dirty="0"/>
          </a:p>
        </p:txBody>
      </p:sp>
      <p:sp>
        <p:nvSpPr>
          <p:cNvPr id="10" name="TextBox 9">
            <a:extLst>
              <a:ext uri="{FF2B5EF4-FFF2-40B4-BE49-F238E27FC236}">
                <a16:creationId xmlns:a16="http://schemas.microsoft.com/office/drawing/2014/main" id="{A2744E5B-77D4-F908-E8F6-D0BC9D9ADDD9}"/>
              </a:ext>
            </a:extLst>
          </p:cNvPr>
          <p:cNvSpPr txBox="1"/>
          <p:nvPr/>
        </p:nvSpPr>
        <p:spPr>
          <a:xfrm>
            <a:off x="500023" y="6431359"/>
            <a:ext cx="2524280" cy="369332"/>
          </a:xfrm>
          <a:prstGeom prst="rect">
            <a:avLst/>
          </a:prstGeom>
          <a:noFill/>
        </p:spPr>
        <p:txBody>
          <a:bodyPr wrap="square" rtlCol="0">
            <a:spAutoFit/>
          </a:bodyPr>
          <a:lstStyle/>
          <a:p>
            <a:pPr algn="l"/>
            <a:r>
              <a:rPr lang="en-GB" sz="1800" b="1" dirty="0">
                <a:solidFill>
                  <a:schemeClr val="bg1"/>
                </a:solidFill>
                <a:latin typeface="Arial" panose="020B0604020202020204" pitchFamily="34" charset="0"/>
                <a:cs typeface="Arial" panose="020B0604020202020204" pitchFamily="34" charset="0"/>
              </a:rPr>
              <a:t>Together for Nature</a:t>
            </a:r>
          </a:p>
        </p:txBody>
      </p:sp>
      <p:pic>
        <p:nvPicPr>
          <p:cNvPr id="11" name="Picture 10" descr="A black and white circle with fish and leaves in the middle&#10;&#10;Description automatically generated with low confidence">
            <a:extLst>
              <a:ext uri="{FF2B5EF4-FFF2-40B4-BE49-F238E27FC236}">
                <a16:creationId xmlns:a16="http://schemas.microsoft.com/office/drawing/2014/main" id="{C9FC0360-C535-27C8-6577-21DA9EFD7D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992" y="6471914"/>
            <a:ext cx="304746" cy="304746"/>
          </a:xfrm>
          <a:prstGeom prst="rect">
            <a:avLst/>
          </a:prstGeom>
        </p:spPr>
      </p:pic>
      <p:sp>
        <p:nvSpPr>
          <p:cNvPr id="12" name="TextBox 11">
            <a:extLst>
              <a:ext uri="{FF2B5EF4-FFF2-40B4-BE49-F238E27FC236}">
                <a16:creationId xmlns:a16="http://schemas.microsoft.com/office/drawing/2014/main" id="{98B98797-1887-3867-34A9-FD38738E1704}"/>
              </a:ext>
            </a:extLst>
          </p:cNvPr>
          <p:cNvSpPr txBox="1"/>
          <p:nvPr/>
        </p:nvSpPr>
        <p:spPr>
          <a:xfrm>
            <a:off x="10436930" y="6459027"/>
            <a:ext cx="1775533" cy="369332"/>
          </a:xfrm>
          <a:prstGeom prst="rect">
            <a:avLst/>
          </a:prstGeom>
          <a:noFill/>
        </p:spPr>
        <p:txBody>
          <a:bodyPr wrap="square" rtlCol="0">
            <a:spAutoFit/>
          </a:bodyPr>
          <a:lstStyle/>
          <a:p>
            <a:pPr algn="ctr"/>
            <a:r>
              <a:rPr lang="en-GB" sz="1800" dirty="0">
                <a:solidFill>
                  <a:schemeClr val="bg1"/>
                </a:solidFill>
                <a:latin typeface="Arial" panose="020B0604020202020204" pitchFamily="34" charset="0"/>
                <a:cs typeface="Arial" panose="020B0604020202020204" pitchFamily="34" charset="0"/>
              </a:rPr>
              <a:t>jncc.gov.uk</a:t>
            </a:r>
          </a:p>
        </p:txBody>
      </p:sp>
      <p:pic>
        <p:nvPicPr>
          <p:cNvPr id="13" name="Picture 12" descr="A picture containing font, graphics, logo, graphic design&#10;&#10;Description automatically generated">
            <a:extLst>
              <a:ext uri="{FF2B5EF4-FFF2-40B4-BE49-F238E27FC236}">
                <a16:creationId xmlns:a16="http://schemas.microsoft.com/office/drawing/2014/main" id="{D36A7F87-5506-98A5-4FF8-F2191B0FA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0266" y="106529"/>
            <a:ext cx="2118769" cy="791455"/>
          </a:xfrm>
          <a:prstGeom prst="rect">
            <a:avLst/>
          </a:prstGeom>
        </p:spPr>
      </p:pic>
    </p:spTree>
    <p:extLst>
      <p:ext uri="{BB962C8B-B14F-4D97-AF65-F5344CB8AC3E}">
        <p14:creationId xmlns:p14="http://schemas.microsoft.com/office/powerpoint/2010/main" val="11331764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9" name="Freeform 15">
            <a:extLst>
              <a:ext uri="{FF2B5EF4-FFF2-40B4-BE49-F238E27FC236}">
                <a16:creationId xmlns:a16="http://schemas.microsoft.com/office/drawing/2014/main" id="{7D044516-EB4C-5468-7EC5-3BC335F5E661}"/>
              </a:ext>
            </a:extLst>
          </p:cNvPr>
          <p:cNvSpPr>
            <a:spLocks/>
          </p:cNvSpPr>
          <p:nvPr/>
        </p:nvSpPr>
        <p:spPr bwMode="auto">
          <a:xfrm flipH="1">
            <a:off x="0" y="5954206"/>
            <a:ext cx="12192000" cy="870160"/>
          </a:xfrm>
          <a:custGeom>
            <a:avLst/>
            <a:gdLst>
              <a:gd name="T0" fmla="*/ 14315 w 14315"/>
              <a:gd name="T1" fmla="*/ 4630 h 4653"/>
              <a:gd name="T2" fmla="*/ 14315 w 14315"/>
              <a:gd name="T3" fmla="*/ 0 h 4653"/>
              <a:gd name="T4" fmla="*/ 4746 w 14315"/>
              <a:gd name="T5" fmla="*/ 1955 h 4653"/>
              <a:gd name="T6" fmla="*/ 0 w 14315"/>
              <a:gd name="T7" fmla="*/ 1589 h 4653"/>
              <a:gd name="T8" fmla="*/ 0 w 14315"/>
              <a:gd name="T9" fmla="*/ 4653 h 4653"/>
              <a:gd name="T10" fmla="*/ 14315 w 14315"/>
              <a:gd name="T11" fmla="*/ 4630 h 4653"/>
            </a:gdLst>
            <a:ahLst/>
            <a:cxnLst>
              <a:cxn ang="0">
                <a:pos x="T0" y="T1"/>
              </a:cxn>
              <a:cxn ang="0">
                <a:pos x="T2" y="T3"/>
              </a:cxn>
              <a:cxn ang="0">
                <a:pos x="T4" y="T5"/>
              </a:cxn>
              <a:cxn ang="0">
                <a:pos x="T6" y="T7"/>
              </a:cxn>
              <a:cxn ang="0">
                <a:pos x="T8" y="T9"/>
              </a:cxn>
              <a:cxn ang="0">
                <a:pos x="T10" y="T11"/>
              </a:cxn>
            </a:cxnLst>
            <a:rect l="0" t="0" r="r" b="b"/>
            <a:pathLst>
              <a:path w="14315" h="4653">
                <a:moveTo>
                  <a:pt x="14315" y="4630"/>
                </a:moveTo>
                <a:lnTo>
                  <a:pt x="14315" y="0"/>
                </a:lnTo>
                <a:cubicBezTo>
                  <a:pt x="14315" y="0"/>
                  <a:pt x="10703" y="1955"/>
                  <a:pt x="4746" y="1955"/>
                </a:cubicBezTo>
                <a:cubicBezTo>
                  <a:pt x="3057" y="1955"/>
                  <a:pt x="1474" y="1820"/>
                  <a:pt x="0" y="1589"/>
                </a:cubicBezTo>
                <a:lnTo>
                  <a:pt x="0" y="4653"/>
                </a:lnTo>
                <a:lnTo>
                  <a:pt x="14315" y="4630"/>
                </a:lnTo>
                <a:close/>
              </a:path>
            </a:pathLst>
          </a:custGeom>
          <a:solidFill>
            <a:schemeClr val="bg1"/>
          </a:solidFill>
          <a:ln w="19050">
            <a:solidFill>
              <a:srgbClr val="00617A"/>
            </a:solidFill>
          </a:ln>
        </p:spPr>
        <p:txBody>
          <a:bodyPr vert="horz" wrap="square" lIns="91440" tIns="45720" rIns="91440" bIns="45720" numCol="1" anchor="t" anchorCtr="0" compatLnSpc="1">
            <a:prstTxWarp prst="textNoShape">
              <a:avLst/>
            </a:prstTxWarp>
          </a:bodyPr>
          <a:lstStyle/>
          <a:p>
            <a:endParaRPr lang="en-GB" sz="1800" dirty="0"/>
          </a:p>
        </p:txBody>
      </p:sp>
      <p:sp>
        <p:nvSpPr>
          <p:cNvPr id="8" name="Freeform 15">
            <a:extLst>
              <a:ext uri="{FF2B5EF4-FFF2-40B4-BE49-F238E27FC236}">
                <a16:creationId xmlns:a16="http://schemas.microsoft.com/office/drawing/2014/main" id="{7ECCCB0D-D099-0570-F015-E63538262891}"/>
              </a:ext>
            </a:extLst>
          </p:cNvPr>
          <p:cNvSpPr>
            <a:spLocks/>
          </p:cNvSpPr>
          <p:nvPr/>
        </p:nvSpPr>
        <p:spPr bwMode="auto">
          <a:xfrm flipH="1">
            <a:off x="0" y="5997844"/>
            <a:ext cx="12192000" cy="870160"/>
          </a:xfrm>
          <a:custGeom>
            <a:avLst/>
            <a:gdLst>
              <a:gd name="T0" fmla="*/ 14315 w 14315"/>
              <a:gd name="T1" fmla="*/ 4630 h 4653"/>
              <a:gd name="T2" fmla="*/ 14315 w 14315"/>
              <a:gd name="T3" fmla="*/ 0 h 4653"/>
              <a:gd name="T4" fmla="*/ 4746 w 14315"/>
              <a:gd name="T5" fmla="*/ 1955 h 4653"/>
              <a:gd name="T6" fmla="*/ 0 w 14315"/>
              <a:gd name="T7" fmla="*/ 1589 h 4653"/>
              <a:gd name="T8" fmla="*/ 0 w 14315"/>
              <a:gd name="T9" fmla="*/ 4653 h 4653"/>
              <a:gd name="T10" fmla="*/ 14315 w 14315"/>
              <a:gd name="T11" fmla="*/ 4630 h 4653"/>
            </a:gdLst>
            <a:ahLst/>
            <a:cxnLst>
              <a:cxn ang="0">
                <a:pos x="T0" y="T1"/>
              </a:cxn>
              <a:cxn ang="0">
                <a:pos x="T2" y="T3"/>
              </a:cxn>
              <a:cxn ang="0">
                <a:pos x="T4" y="T5"/>
              </a:cxn>
              <a:cxn ang="0">
                <a:pos x="T6" y="T7"/>
              </a:cxn>
              <a:cxn ang="0">
                <a:pos x="T8" y="T9"/>
              </a:cxn>
              <a:cxn ang="0">
                <a:pos x="T10" y="T11"/>
              </a:cxn>
            </a:cxnLst>
            <a:rect l="0" t="0" r="r" b="b"/>
            <a:pathLst>
              <a:path w="14315" h="4653">
                <a:moveTo>
                  <a:pt x="14315" y="4630"/>
                </a:moveTo>
                <a:lnTo>
                  <a:pt x="14315" y="0"/>
                </a:lnTo>
                <a:cubicBezTo>
                  <a:pt x="14315" y="0"/>
                  <a:pt x="10703" y="1955"/>
                  <a:pt x="4746" y="1955"/>
                </a:cubicBezTo>
                <a:cubicBezTo>
                  <a:pt x="3057" y="1955"/>
                  <a:pt x="1474" y="1820"/>
                  <a:pt x="0" y="1589"/>
                </a:cubicBezTo>
                <a:lnTo>
                  <a:pt x="0" y="4653"/>
                </a:lnTo>
                <a:lnTo>
                  <a:pt x="14315" y="4630"/>
                </a:lnTo>
                <a:close/>
              </a:path>
            </a:pathLst>
          </a:custGeom>
          <a:solidFill>
            <a:srgbClr val="00617A"/>
          </a:solidFill>
          <a:ln>
            <a:noFill/>
          </a:ln>
        </p:spPr>
        <p:txBody>
          <a:bodyPr vert="horz" wrap="square" lIns="91440" tIns="45720" rIns="91440" bIns="45720" numCol="1" anchor="t" anchorCtr="0" compatLnSpc="1">
            <a:prstTxWarp prst="textNoShape">
              <a:avLst/>
            </a:prstTxWarp>
          </a:bodyPr>
          <a:lstStyle/>
          <a:p>
            <a:endParaRPr lang="en-GB" sz="1800" dirty="0"/>
          </a:p>
        </p:txBody>
      </p:sp>
      <p:sp>
        <p:nvSpPr>
          <p:cNvPr id="10" name="TextBox 9">
            <a:extLst>
              <a:ext uri="{FF2B5EF4-FFF2-40B4-BE49-F238E27FC236}">
                <a16:creationId xmlns:a16="http://schemas.microsoft.com/office/drawing/2014/main" id="{A2744E5B-77D4-F908-E8F6-D0BC9D9ADDD9}"/>
              </a:ext>
            </a:extLst>
          </p:cNvPr>
          <p:cNvSpPr txBox="1"/>
          <p:nvPr/>
        </p:nvSpPr>
        <p:spPr>
          <a:xfrm>
            <a:off x="500023" y="6431359"/>
            <a:ext cx="2524280" cy="369332"/>
          </a:xfrm>
          <a:prstGeom prst="rect">
            <a:avLst/>
          </a:prstGeom>
          <a:noFill/>
        </p:spPr>
        <p:txBody>
          <a:bodyPr wrap="square" rtlCol="0">
            <a:spAutoFit/>
          </a:bodyPr>
          <a:lstStyle/>
          <a:p>
            <a:pPr algn="l"/>
            <a:r>
              <a:rPr lang="en-GB" sz="1800" b="1" dirty="0">
                <a:solidFill>
                  <a:schemeClr val="bg1"/>
                </a:solidFill>
                <a:latin typeface="Arial" panose="020B0604020202020204" pitchFamily="34" charset="0"/>
                <a:cs typeface="Arial" panose="020B0604020202020204" pitchFamily="34" charset="0"/>
              </a:rPr>
              <a:t>Together for Nature</a:t>
            </a:r>
          </a:p>
        </p:txBody>
      </p:sp>
      <p:pic>
        <p:nvPicPr>
          <p:cNvPr id="11" name="Picture 10" descr="A black and white circle with fish and leaves in the middle&#10;&#10;Description automatically generated with low confidence">
            <a:extLst>
              <a:ext uri="{FF2B5EF4-FFF2-40B4-BE49-F238E27FC236}">
                <a16:creationId xmlns:a16="http://schemas.microsoft.com/office/drawing/2014/main" id="{C9FC0360-C535-27C8-6577-21DA9EFD7D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992" y="6471914"/>
            <a:ext cx="304746" cy="304746"/>
          </a:xfrm>
          <a:prstGeom prst="rect">
            <a:avLst/>
          </a:prstGeom>
        </p:spPr>
      </p:pic>
      <p:sp>
        <p:nvSpPr>
          <p:cNvPr id="12" name="TextBox 11">
            <a:extLst>
              <a:ext uri="{FF2B5EF4-FFF2-40B4-BE49-F238E27FC236}">
                <a16:creationId xmlns:a16="http://schemas.microsoft.com/office/drawing/2014/main" id="{98B98797-1887-3867-34A9-FD38738E1704}"/>
              </a:ext>
            </a:extLst>
          </p:cNvPr>
          <p:cNvSpPr txBox="1"/>
          <p:nvPr/>
        </p:nvSpPr>
        <p:spPr>
          <a:xfrm>
            <a:off x="10436930" y="6459027"/>
            <a:ext cx="1775533" cy="369332"/>
          </a:xfrm>
          <a:prstGeom prst="rect">
            <a:avLst/>
          </a:prstGeom>
          <a:noFill/>
        </p:spPr>
        <p:txBody>
          <a:bodyPr wrap="square" rtlCol="0">
            <a:spAutoFit/>
          </a:bodyPr>
          <a:lstStyle/>
          <a:p>
            <a:pPr algn="ctr"/>
            <a:r>
              <a:rPr lang="en-GB" sz="1800" dirty="0">
                <a:solidFill>
                  <a:schemeClr val="bg1"/>
                </a:solidFill>
                <a:latin typeface="Arial" panose="020B0604020202020204" pitchFamily="34" charset="0"/>
                <a:cs typeface="Arial" panose="020B0604020202020204" pitchFamily="34" charset="0"/>
              </a:rPr>
              <a:t>jncc.gov.uk</a:t>
            </a:r>
          </a:p>
        </p:txBody>
      </p:sp>
      <p:pic>
        <p:nvPicPr>
          <p:cNvPr id="13" name="Picture 12" descr="A picture containing font, graphics, logo, graphic design&#10;&#10;Description automatically generated">
            <a:extLst>
              <a:ext uri="{FF2B5EF4-FFF2-40B4-BE49-F238E27FC236}">
                <a16:creationId xmlns:a16="http://schemas.microsoft.com/office/drawing/2014/main" id="{D36A7F87-5506-98A5-4FF8-F2191B0FAE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40266" y="106529"/>
            <a:ext cx="2118769" cy="791455"/>
          </a:xfrm>
          <a:prstGeom prst="rect">
            <a:avLst/>
          </a:prstGeom>
        </p:spPr>
      </p:pic>
    </p:spTree>
    <p:extLst>
      <p:ext uri="{BB962C8B-B14F-4D97-AF65-F5344CB8AC3E}">
        <p14:creationId xmlns:p14="http://schemas.microsoft.com/office/powerpoint/2010/main" val="19046785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nect with us">
    <p:spTree>
      <p:nvGrpSpPr>
        <p:cNvPr id="1" name=""/>
        <p:cNvGrpSpPr/>
        <p:nvPr/>
      </p:nvGrpSpPr>
      <p:grpSpPr>
        <a:xfrm>
          <a:off x="0" y="0"/>
          <a:ext cx="0" cy="0"/>
          <a:chOff x="0" y="0"/>
          <a:chExt cx="0" cy="0"/>
        </a:xfrm>
      </p:grpSpPr>
      <p:pic>
        <p:nvPicPr>
          <p:cNvPr id="6" name="Picture 5" descr="A turtle swimming in the water&#10;&#10;Description automatically generated with low confidence">
            <a:extLst>
              <a:ext uri="{FF2B5EF4-FFF2-40B4-BE49-F238E27FC236}">
                <a16:creationId xmlns:a16="http://schemas.microsoft.com/office/drawing/2014/main" id="{C0247914-B10C-7EDB-CBFB-6CFE842F49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F8FDDC-36C5-BF7A-AF79-046C896C81FB}"/>
              </a:ext>
            </a:extLst>
          </p:cNvPr>
          <p:cNvSpPr>
            <a:spLocks noGrp="1"/>
          </p:cNvSpPr>
          <p:nvPr>
            <p:ph type="title" hasCustomPrompt="1"/>
          </p:nvPr>
        </p:nvSpPr>
        <p:spPr>
          <a:xfrm>
            <a:off x="216764" y="977398"/>
            <a:ext cx="4550546" cy="758533"/>
          </a:xfrm>
        </p:spPr>
        <p:txBody>
          <a:bodyPr>
            <a:normAutofit/>
          </a:bodyPr>
          <a:lstStyle>
            <a:lvl1pPr>
              <a:defRPr sz="4000" b="1">
                <a:solidFill>
                  <a:schemeClr val="bg1"/>
                </a:solidFill>
                <a:latin typeface="Arial" panose="020B0604020202020204" pitchFamily="34" charset="0"/>
                <a:cs typeface="Arial" panose="020B0604020202020204" pitchFamily="34" charset="0"/>
              </a:defRPr>
            </a:lvl1pPr>
          </a:lstStyle>
          <a:p>
            <a:r>
              <a:rPr lang="en-US" dirty="0"/>
              <a:t>Connect with us</a:t>
            </a:r>
            <a:endParaRPr lang="en-GB" dirty="0"/>
          </a:p>
        </p:txBody>
      </p:sp>
      <p:pic>
        <p:nvPicPr>
          <p:cNvPr id="9" name="Picture 8" descr="A black and white circle with fish and leaves in the middle&#10;&#10;Description automatically generated with low confidence">
            <a:extLst>
              <a:ext uri="{FF2B5EF4-FFF2-40B4-BE49-F238E27FC236}">
                <a16:creationId xmlns:a16="http://schemas.microsoft.com/office/drawing/2014/main" id="{85ECCBBF-3055-20EE-98A0-E27C09389C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992" y="6471914"/>
            <a:ext cx="304746" cy="304746"/>
          </a:xfrm>
          <a:prstGeom prst="rect">
            <a:avLst/>
          </a:prstGeom>
        </p:spPr>
      </p:pic>
      <p:sp>
        <p:nvSpPr>
          <p:cNvPr id="10" name="TextBox 9">
            <a:extLst>
              <a:ext uri="{FF2B5EF4-FFF2-40B4-BE49-F238E27FC236}">
                <a16:creationId xmlns:a16="http://schemas.microsoft.com/office/drawing/2014/main" id="{83FA6E01-9335-0BD3-63F7-9E58EFC8273B}"/>
              </a:ext>
            </a:extLst>
          </p:cNvPr>
          <p:cNvSpPr txBox="1"/>
          <p:nvPr/>
        </p:nvSpPr>
        <p:spPr>
          <a:xfrm>
            <a:off x="500023" y="6431359"/>
            <a:ext cx="2524280" cy="369332"/>
          </a:xfrm>
          <a:prstGeom prst="rect">
            <a:avLst/>
          </a:prstGeom>
          <a:noFill/>
        </p:spPr>
        <p:txBody>
          <a:bodyPr wrap="square" rtlCol="0">
            <a:spAutoFit/>
          </a:bodyPr>
          <a:lstStyle/>
          <a:p>
            <a:pPr algn="l"/>
            <a:r>
              <a:rPr lang="en-GB" sz="1800" b="1" dirty="0">
                <a:solidFill>
                  <a:schemeClr val="bg1"/>
                </a:solidFill>
                <a:latin typeface="Arial" panose="020B0604020202020204" pitchFamily="34" charset="0"/>
                <a:cs typeface="Arial" panose="020B0604020202020204" pitchFamily="34" charset="0"/>
              </a:rPr>
              <a:t>Together for Nature</a:t>
            </a:r>
          </a:p>
        </p:txBody>
      </p:sp>
      <p:pic>
        <p:nvPicPr>
          <p:cNvPr id="8" name="Picture 7" descr="A qr code on a black background&#10;&#10;AI-generated content may be incorrect.">
            <a:extLst>
              <a:ext uri="{FF2B5EF4-FFF2-40B4-BE49-F238E27FC236}">
                <a16:creationId xmlns:a16="http://schemas.microsoft.com/office/drawing/2014/main" id="{F5ACC1AC-95C3-0072-1853-1B19094822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1564" y="2020602"/>
            <a:ext cx="1195298" cy="1195298"/>
          </a:xfrm>
          <a:prstGeom prst="rect">
            <a:avLst/>
          </a:prstGeom>
        </p:spPr>
      </p:pic>
      <p:sp>
        <p:nvSpPr>
          <p:cNvPr id="11" name="TextBox 10">
            <a:extLst>
              <a:ext uri="{FF2B5EF4-FFF2-40B4-BE49-F238E27FC236}">
                <a16:creationId xmlns:a16="http://schemas.microsoft.com/office/drawing/2014/main" id="{513B1084-5A48-8895-20E1-1B36240B5C0E}"/>
              </a:ext>
            </a:extLst>
          </p:cNvPr>
          <p:cNvSpPr txBox="1"/>
          <p:nvPr/>
        </p:nvSpPr>
        <p:spPr>
          <a:xfrm>
            <a:off x="177214" y="2020602"/>
            <a:ext cx="3745636" cy="1107996"/>
          </a:xfrm>
          <a:prstGeom prst="rect">
            <a:avLst/>
          </a:prstGeom>
          <a:noFill/>
        </p:spPr>
        <p:txBody>
          <a:bodyPr wrap="square" rtlCol="0">
            <a:spAutoFit/>
          </a:bodyPr>
          <a:lstStyle/>
          <a:p>
            <a:r>
              <a:rPr lang="en-GB" sz="2200" b="1" dirty="0">
                <a:solidFill>
                  <a:schemeClr val="bg1"/>
                </a:solidFill>
                <a:latin typeface="Arial" panose="020B0604020202020204" pitchFamily="34" charset="0"/>
                <a:cs typeface="Arial" panose="020B0604020202020204" pitchFamily="34" charset="0"/>
              </a:rPr>
              <a:t>To sign up for our monthly newsletter, </a:t>
            </a:r>
            <a:r>
              <a:rPr lang="en-GB" sz="2200" b="1" dirty="0">
                <a:solidFill>
                  <a:schemeClr val="bg1"/>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click here</a:t>
            </a:r>
            <a:r>
              <a:rPr lang="en-GB" sz="2200" b="1" dirty="0">
                <a:solidFill>
                  <a:schemeClr val="bg1"/>
                </a:solidFill>
                <a:latin typeface="Arial" panose="020B0604020202020204" pitchFamily="34" charset="0"/>
                <a:cs typeface="Arial" panose="020B0604020202020204" pitchFamily="34" charset="0"/>
              </a:rPr>
              <a:t> or scan the QR code</a:t>
            </a:r>
            <a:endParaRPr lang="en-GB" sz="2200" dirty="0">
              <a:solidFill>
                <a:schemeClr val="bg1"/>
              </a:solidFill>
              <a:latin typeface="Arial" panose="020B0604020202020204" pitchFamily="34" charset="0"/>
              <a:cs typeface="Arial" panose="020B0604020202020204" pitchFamily="34" charset="0"/>
            </a:endParaRPr>
          </a:p>
        </p:txBody>
      </p:sp>
      <p:pic>
        <p:nvPicPr>
          <p:cNvPr id="13" name="Picture 12" descr="A white x on a black background&#10;&#10;AI-generated content may be incorrect.">
            <a:extLst>
              <a:ext uri="{FF2B5EF4-FFF2-40B4-BE49-F238E27FC236}">
                <a16:creationId xmlns:a16="http://schemas.microsoft.com/office/drawing/2014/main" id="{3724253C-0955-23C4-00D5-DAC8035770E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1198" y="5432344"/>
            <a:ext cx="275895" cy="281988"/>
          </a:xfrm>
          <a:prstGeom prst="rect">
            <a:avLst/>
          </a:prstGeom>
        </p:spPr>
      </p:pic>
      <p:sp>
        <p:nvSpPr>
          <p:cNvPr id="14" name="TextBox 13">
            <a:extLst>
              <a:ext uri="{FF2B5EF4-FFF2-40B4-BE49-F238E27FC236}">
                <a16:creationId xmlns:a16="http://schemas.microsoft.com/office/drawing/2014/main" id="{8927CC65-501A-FC23-0E16-337A020CBA97}"/>
              </a:ext>
            </a:extLst>
          </p:cNvPr>
          <p:cNvSpPr txBox="1"/>
          <p:nvPr/>
        </p:nvSpPr>
        <p:spPr>
          <a:xfrm>
            <a:off x="216764" y="3382152"/>
            <a:ext cx="4517318" cy="461665"/>
          </a:xfrm>
          <a:prstGeom prst="rect">
            <a:avLst/>
          </a:prstGeom>
          <a:noFill/>
        </p:spPr>
        <p:txBody>
          <a:bodyPr wrap="square" rtlCol="0">
            <a:spAutoFit/>
          </a:bodyPr>
          <a:lstStyle/>
          <a:p>
            <a:r>
              <a:rPr lang="en-GB" sz="2400" b="1" dirty="0">
                <a:solidFill>
                  <a:schemeClr val="bg1"/>
                </a:solidFill>
                <a:latin typeface="Arial" panose="020B0604020202020204" pitchFamily="34" charset="0"/>
                <a:cs typeface="Arial" panose="020B0604020202020204" pitchFamily="34" charset="0"/>
              </a:rPr>
              <a:t>Our social media channels</a:t>
            </a:r>
          </a:p>
        </p:txBody>
      </p:sp>
      <p:sp>
        <p:nvSpPr>
          <p:cNvPr id="15" name="TextBox 14">
            <a:extLst>
              <a:ext uri="{FF2B5EF4-FFF2-40B4-BE49-F238E27FC236}">
                <a16:creationId xmlns:a16="http://schemas.microsoft.com/office/drawing/2014/main" id="{1E900FB0-34BB-749F-A65D-768EE395D845}"/>
              </a:ext>
            </a:extLst>
          </p:cNvPr>
          <p:cNvSpPr txBox="1"/>
          <p:nvPr/>
        </p:nvSpPr>
        <p:spPr>
          <a:xfrm>
            <a:off x="769043" y="5357631"/>
            <a:ext cx="15177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solidFill>
                  <a:schemeClr val="bg1"/>
                </a:solidFill>
                <a:latin typeface="Arial" panose="020B0604020202020204" pitchFamily="34" charset="0"/>
                <a:cs typeface="Arial" panose="020B0604020202020204" pitchFamily="34" charset="0"/>
              </a:rPr>
              <a:t>@JNCC_UK</a:t>
            </a:r>
          </a:p>
        </p:txBody>
      </p:sp>
      <p:pic>
        <p:nvPicPr>
          <p:cNvPr id="17" name="Picture 16" descr="A blue and white logo&#10;&#10;AI-generated content may be incorrect.">
            <a:extLst>
              <a:ext uri="{FF2B5EF4-FFF2-40B4-BE49-F238E27FC236}">
                <a16:creationId xmlns:a16="http://schemas.microsoft.com/office/drawing/2014/main" id="{5F5B7345-621C-815D-A0C1-8E8B842DB3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2365" y="4377778"/>
            <a:ext cx="397873" cy="397164"/>
          </a:xfrm>
          <a:prstGeom prst="rect">
            <a:avLst/>
          </a:prstGeom>
        </p:spPr>
      </p:pic>
      <p:sp>
        <p:nvSpPr>
          <p:cNvPr id="18" name="TextBox 17">
            <a:extLst>
              <a:ext uri="{FF2B5EF4-FFF2-40B4-BE49-F238E27FC236}">
                <a16:creationId xmlns:a16="http://schemas.microsoft.com/office/drawing/2014/main" id="{D3ED13CB-28D2-44DC-981C-48591C6900B3}"/>
              </a:ext>
            </a:extLst>
          </p:cNvPr>
          <p:cNvSpPr txBox="1"/>
          <p:nvPr/>
        </p:nvSpPr>
        <p:spPr>
          <a:xfrm>
            <a:off x="769043" y="4420616"/>
            <a:ext cx="138545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bg1"/>
                </a:solidFill>
                <a:latin typeface="Arial" panose="020B0604020202020204" pitchFamily="34" charset="0"/>
                <a:cs typeface="Arial" panose="020B0604020202020204" pitchFamily="34" charset="0"/>
              </a:rPr>
              <a:t>@JNCCUK</a:t>
            </a:r>
          </a:p>
        </p:txBody>
      </p:sp>
      <p:pic>
        <p:nvPicPr>
          <p:cNvPr id="20" name="Picture 19" descr="A blue and white logo&#10;&#10;AI-generated content may be incorrect.">
            <a:extLst>
              <a:ext uri="{FF2B5EF4-FFF2-40B4-BE49-F238E27FC236}">
                <a16:creationId xmlns:a16="http://schemas.microsoft.com/office/drawing/2014/main" id="{A42E3EA3-DAD2-39FD-411E-14FBB83EB7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4480" y="4891074"/>
            <a:ext cx="369332" cy="369332"/>
          </a:xfrm>
          <a:prstGeom prst="rect">
            <a:avLst/>
          </a:prstGeom>
        </p:spPr>
      </p:pic>
      <p:sp>
        <p:nvSpPr>
          <p:cNvPr id="21" name="TextBox 20">
            <a:extLst>
              <a:ext uri="{FF2B5EF4-FFF2-40B4-BE49-F238E27FC236}">
                <a16:creationId xmlns:a16="http://schemas.microsoft.com/office/drawing/2014/main" id="{05EACAC9-7626-EF3C-A070-58B11AF12370}"/>
              </a:ext>
            </a:extLst>
          </p:cNvPr>
          <p:cNvSpPr txBox="1"/>
          <p:nvPr/>
        </p:nvSpPr>
        <p:spPr>
          <a:xfrm>
            <a:off x="828579" y="4938458"/>
            <a:ext cx="9257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solidFill>
                  <a:schemeClr val="bg1"/>
                </a:solidFill>
                <a:latin typeface="Arial" panose="020B0604020202020204" pitchFamily="34" charset="0"/>
                <a:cs typeface="Arial" panose="020B0604020202020204" pitchFamily="34" charset="0"/>
              </a:rPr>
              <a:t>JNCC</a:t>
            </a:r>
          </a:p>
        </p:txBody>
      </p:sp>
      <p:pic>
        <p:nvPicPr>
          <p:cNvPr id="23" name="Picture 22" descr="A blue and white logo&#10;&#10;AI-generated content may be incorrect.">
            <a:extLst>
              <a:ext uri="{FF2B5EF4-FFF2-40B4-BE49-F238E27FC236}">
                <a16:creationId xmlns:a16="http://schemas.microsoft.com/office/drawing/2014/main" id="{5F561054-A6D3-4E98-247E-777C654A3D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6647" y="5870328"/>
            <a:ext cx="397165" cy="397165"/>
          </a:xfrm>
          <a:prstGeom prst="rect">
            <a:avLst/>
          </a:prstGeom>
        </p:spPr>
      </p:pic>
      <p:pic>
        <p:nvPicPr>
          <p:cNvPr id="27" name="Picture 26" descr="A white butterfly on a blue background&#10;&#10;AI-generated content may be incorrect.">
            <a:extLst>
              <a:ext uri="{FF2B5EF4-FFF2-40B4-BE49-F238E27FC236}">
                <a16:creationId xmlns:a16="http://schemas.microsoft.com/office/drawing/2014/main" id="{032D522A-4213-1D41-BEAE-6863D8358BF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46646" y="3933691"/>
            <a:ext cx="397166" cy="368188"/>
          </a:xfrm>
          <a:prstGeom prst="rect">
            <a:avLst/>
          </a:prstGeom>
        </p:spPr>
      </p:pic>
      <p:sp>
        <p:nvSpPr>
          <p:cNvPr id="28" name="TextBox 27">
            <a:extLst>
              <a:ext uri="{FF2B5EF4-FFF2-40B4-BE49-F238E27FC236}">
                <a16:creationId xmlns:a16="http://schemas.microsoft.com/office/drawing/2014/main" id="{7DA91D50-0C8D-BB1F-CCED-A360F0EC8785}"/>
              </a:ext>
            </a:extLst>
          </p:cNvPr>
          <p:cNvSpPr txBox="1"/>
          <p:nvPr/>
        </p:nvSpPr>
        <p:spPr>
          <a:xfrm>
            <a:off x="769043" y="5870328"/>
            <a:ext cx="151777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solidFill>
                  <a:schemeClr val="bg1"/>
                </a:solidFill>
                <a:latin typeface="Arial" panose="020B0604020202020204" pitchFamily="34" charset="0"/>
                <a:cs typeface="Arial" panose="020B0604020202020204" pitchFamily="34" charset="0"/>
              </a:rPr>
              <a:t>@JNCC_UK</a:t>
            </a:r>
          </a:p>
        </p:txBody>
      </p:sp>
      <p:sp>
        <p:nvSpPr>
          <p:cNvPr id="29" name="TextBox 28">
            <a:extLst>
              <a:ext uri="{FF2B5EF4-FFF2-40B4-BE49-F238E27FC236}">
                <a16:creationId xmlns:a16="http://schemas.microsoft.com/office/drawing/2014/main" id="{CBA05BD3-CD66-5D76-5861-8874A3174A17}"/>
              </a:ext>
            </a:extLst>
          </p:cNvPr>
          <p:cNvSpPr txBox="1"/>
          <p:nvPr/>
        </p:nvSpPr>
        <p:spPr>
          <a:xfrm>
            <a:off x="843812" y="3943089"/>
            <a:ext cx="2687782" cy="369332"/>
          </a:xfrm>
          <a:prstGeom prst="rect">
            <a:avLst/>
          </a:prstGeom>
          <a:noFill/>
        </p:spPr>
        <p:txBody>
          <a:bodyPr wrap="square" rtlCol="0">
            <a:spAutoFit/>
          </a:bodyPr>
          <a:lstStyle/>
          <a:p>
            <a:r>
              <a:rPr lang="en-GB" sz="1800" dirty="0" err="1">
                <a:solidFill>
                  <a:schemeClr val="bg1"/>
                </a:solidFill>
                <a:latin typeface="Arial" panose="020B0604020202020204" pitchFamily="34" charset="0"/>
                <a:cs typeface="Arial" panose="020B0604020202020204" pitchFamily="34" charset="0"/>
              </a:rPr>
              <a:t>jncc.bsky.social</a:t>
            </a:r>
            <a:endParaRPr lang="en-GB" sz="1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61448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ntent and Image 1">
    <p:spTree>
      <p:nvGrpSpPr>
        <p:cNvPr id="1" name=""/>
        <p:cNvGrpSpPr/>
        <p:nvPr/>
      </p:nvGrpSpPr>
      <p:grpSpPr>
        <a:xfrm>
          <a:off x="0" y="0"/>
          <a:ext cx="0" cy="0"/>
          <a:chOff x="0" y="0"/>
          <a:chExt cx="0" cy="0"/>
        </a:xfrm>
      </p:grpSpPr>
      <p:pic>
        <p:nvPicPr>
          <p:cNvPr id="5" name="Picture 4" descr="A picture containing insect, pollinator, membrane-winged insect, macro photography&#10;&#10;Description automatically generated">
            <a:extLst>
              <a:ext uri="{FF2B5EF4-FFF2-40B4-BE49-F238E27FC236}">
                <a16:creationId xmlns:a16="http://schemas.microsoft.com/office/drawing/2014/main" id="{092F219D-DF8B-F1BF-756D-C62E691F894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F8FDDC-36C5-BF7A-AF79-046C896C81FB}"/>
              </a:ext>
            </a:extLst>
          </p:cNvPr>
          <p:cNvSpPr>
            <a:spLocks noGrp="1"/>
          </p:cNvSpPr>
          <p:nvPr>
            <p:ph type="title" hasCustomPrompt="1"/>
          </p:nvPr>
        </p:nvSpPr>
        <p:spPr>
          <a:xfrm>
            <a:off x="216764" y="977398"/>
            <a:ext cx="4550546" cy="758533"/>
          </a:xfrm>
        </p:spPr>
        <p:txBody>
          <a:bodyPr>
            <a:normAutofit/>
          </a:bodyPr>
          <a:lstStyle>
            <a:lvl1pPr>
              <a:defRPr sz="4000">
                <a:solidFill>
                  <a:schemeClr val="bg1"/>
                </a:solidFill>
                <a:latin typeface="Arial" panose="020B0604020202020204" pitchFamily="34" charset="0"/>
                <a:cs typeface="Arial" panose="020B0604020202020204" pitchFamily="34" charset="0"/>
              </a:defRPr>
            </a:lvl1pPr>
          </a:lstStyle>
          <a:p>
            <a:r>
              <a:rPr lang="en-US" dirty="0"/>
              <a:t>Title</a:t>
            </a:r>
            <a:endParaRPr lang="en-GB" dirty="0"/>
          </a:p>
        </p:txBody>
      </p:sp>
      <p:sp>
        <p:nvSpPr>
          <p:cNvPr id="3" name="Content Placeholder 2">
            <a:extLst>
              <a:ext uri="{FF2B5EF4-FFF2-40B4-BE49-F238E27FC236}">
                <a16:creationId xmlns:a16="http://schemas.microsoft.com/office/drawing/2014/main" id="{7112CB51-57E3-7A8F-587D-2E67034963DA}"/>
              </a:ext>
            </a:extLst>
          </p:cNvPr>
          <p:cNvSpPr>
            <a:spLocks noGrp="1"/>
          </p:cNvSpPr>
          <p:nvPr>
            <p:ph sz="half" idx="1"/>
          </p:nvPr>
        </p:nvSpPr>
        <p:spPr>
          <a:xfrm>
            <a:off x="216764" y="1878891"/>
            <a:ext cx="4905652" cy="4001711"/>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9" name="Picture 8" descr="A black and white circle with fish and leaves in the middle&#10;&#10;Description automatically generated with low confidence">
            <a:extLst>
              <a:ext uri="{FF2B5EF4-FFF2-40B4-BE49-F238E27FC236}">
                <a16:creationId xmlns:a16="http://schemas.microsoft.com/office/drawing/2014/main" id="{85ECCBBF-3055-20EE-98A0-E27C09389C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992" y="6471914"/>
            <a:ext cx="304746" cy="304746"/>
          </a:xfrm>
          <a:prstGeom prst="rect">
            <a:avLst/>
          </a:prstGeom>
        </p:spPr>
      </p:pic>
      <p:sp>
        <p:nvSpPr>
          <p:cNvPr id="10" name="TextBox 9">
            <a:extLst>
              <a:ext uri="{FF2B5EF4-FFF2-40B4-BE49-F238E27FC236}">
                <a16:creationId xmlns:a16="http://schemas.microsoft.com/office/drawing/2014/main" id="{83FA6E01-9335-0BD3-63F7-9E58EFC8273B}"/>
              </a:ext>
            </a:extLst>
          </p:cNvPr>
          <p:cNvSpPr txBox="1"/>
          <p:nvPr/>
        </p:nvSpPr>
        <p:spPr>
          <a:xfrm>
            <a:off x="500023" y="6431359"/>
            <a:ext cx="2524280" cy="369332"/>
          </a:xfrm>
          <a:prstGeom prst="rect">
            <a:avLst/>
          </a:prstGeom>
          <a:noFill/>
        </p:spPr>
        <p:txBody>
          <a:bodyPr wrap="square" rtlCol="0">
            <a:spAutoFit/>
          </a:bodyPr>
          <a:lstStyle/>
          <a:p>
            <a:pPr algn="l"/>
            <a:r>
              <a:rPr lang="en-GB" sz="1800" b="1" dirty="0">
                <a:solidFill>
                  <a:schemeClr val="bg1"/>
                </a:solidFill>
                <a:latin typeface="Arial" panose="020B0604020202020204" pitchFamily="34" charset="0"/>
                <a:cs typeface="Arial" panose="020B0604020202020204" pitchFamily="34" charset="0"/>
              </a:rPr>
              <a:t>Together for Nature</a:t>
            </a:r>
          </a:p>
        </p:txBody>
      </p:sp>
    </p:spTree>
    <p:extLst>
      <p:ext uri="{BB962C8B-B14F-4D97-AF65-F5344CB8AC3E}">
        <p14:creationId xmlns:p14="http://schemas.microsoft.com/office/powerpoint/2010/main" val="41144437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21D84-CDD2-0B3D-D453-B088CC599D9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B8F972F-6230-F2EF-0AEF-DF9351A694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9615BDA-87C1-244F-CC15-1789E256341D}"/>
              </a:ext>
            </a:extLst>
          </p:cNvPr>
          <p:cNvSpPr>
            <a:spLocks noGrp="1"/>
          </p:cNvSpPr>
          <p:nvPr>
            <p:ph type="dt" sz="half" idx="10"/>
          </p:nvPr>
        </p:nvSpPr>
        <p:spPr/>
        <p:txBody>
          <a:bodyPr/>
          <a:lstStyle/>
          <a:p>
            <a:fld id="{C1DC76C8-6FD1-4597-B1E9-03B17DB8F5D9}" type="datetimeFigureOut">
              <a:rPr lang="en-GB" smtClean="0"/>
              <a:t>24/11/2025</a:t>
            </a:fld>
            <a:endParaRPr lang="en-GB"/>
          </a:p>
        </p:txBody>
      </p:sp>
      <p:sp>
        <p:nvSpPr>
          <p:cNvPr id="5" name="Footer Placeholder 4">
            <a:extLst>
              <a:ext uri="{FF2B5EF4-FFF2-40B4-BE49-F238E27FC236}">
                <a16:creationId xmlns:a16="http://schemas.microsoft.com/office/drawing/2014/main" id="{EBC185CB-ABAC-392A-5931-4536A43FA7E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3D27891-A6C5-2294-7CEA-5D93EF927719}"/>
              </a:ext>
            </a:extLst>
          </p:cNvPr>
          <p:cNvSpPr>
            <a:spLocks noGrp="1"/>
          </p:cNvSpPr>
          <p:nvPr>
            <p:ph type="sldNum" sz="quarter" idx="12"/>
          </p:nvPr>
        </p:nvSpPr>
        <p:spPr/>
        <p:txBody>
          <a:bodyPr/>
          <a:lstStyle/>
          <a:p>
            <a:fld id="{58BEB840-9DDE-47DF-810F-0EB96375E094}" type="slidenum">
              <a:rPr lang="en-GB" smtClean="0"/>
              <a:t>‹#›</a:t>
            </a:fld>
            <a:endParaRPr lang="en-GB"/>
          </a:p>
        </p:txBody>
      </p:sp>
    </p:spTree>
    <p:extLst>
      <p:ext uri="{BB962C8B-B14F-4D97-AF65-F5344CB8AC3E}">
        <p14:creationId xmlns:p14="http://schemas.microsoft.com/office/powerpoint/2010/main" val="3427494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391509-5286-CE33-9181-BB62F042E5D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D21E170-3548-90E6-C764-9A616B37D62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7469F6-AED9-322C-9ED0-3ED850A3C227}"/>
              </a:ext>
            </a:extLst>
          </p:cNvPr>
          <p:cNvSpPr>
            <a:spLocks noGrp="1"/>
          </p:cNvSpPr>
          <p:nvPr>
            <p:ph type="dt" sz="half" idx="10"/>
          </p:nvPr>
        </p:nvSpPr>
        <p:spPr/>
        <p:txBody>
          <a:bodyPr/>
          <a:lstStyle/>
          <a:p>
            <a:fld id="{C1DC76C8-6FD1-4597-B1E9-03B17DB8F5D9}" type="datetimeFigureOut">
              <a:rPr lang="en-GB" smtClean="0"/>
              <a:t>24/11/2025</a:t>
            </a:fld>
            <a:endParaRPr lang="en-GB"/>
          </a:p>
        </p:txBody>
      </p:sp>
      <p:sp>
        <p:nvSpPr>
          <p:cNvPr id="5" name="Footer Placeholder 4">
            <a:extLst>
              <a:ext uri="{FF2B5EF4-FFF2-40B4-BE49-F238E27FC236}">
                <a16:creationId xmlns:a16="http://schemas.microsoft.com/office/drawing/2014/main" id="{49EC3073-0DCE-B67E-140F-400745AABCA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13B55E-2608-4CE3-D2AA-13CB64983565}"/>
              </a:ext>
            </a:extLst>
          </p:cNvPr>
          <p:cNvSpPr>
            <a:spLocks noGrp="1"/>
          </p:cNvSpPr>
          <p:nvPr>
            <p:ph type="sldNum" sz="quarter" idx="12"/>
          </p:nvPr>
        </p:nvSpPr>
        <p:spPr/>
        <p:txBody>
          <a:bodyPr/>
          <a:lstStyle/>
          <a:p>
            <a:fld id="{58BEB840-9DDE-47DF-810F-0EB96375E094}" type="slidenum">
              <a:rPr lang="en-GB" smtClean="0"/>
              <a:t>‹#›</a:t>
            </a:fld>
            <a:endParaRPr lang="en-GB"/>
          </a:p>
        </p:txBody>
      </p:sp>
    </p:spTree>
    <p:extLst>
      <p:ext uri="{BB962C8B-B14F-4D97-AF65-F5344CB8AC3E}">
        <p14:creationId xmlns:p14="http://schemas.microsoft.com/office/powerpoint/2010/main" val="413759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and Image 2">
    <p:spTree>
      <p:nvGrpSpPr>
        <p:cNvPr id="1" name=""/>
        <p:cNvGrpSpPr/>
        <p:nvPr/>
      </p:nvGrpSpPr>
      <p:grpSpPr>
        <a:xfrm>
          <a:off x="0" y="0"/>
          <a:ext cx="0" cy="0"/>
          <a:chOff x="0" y="0"/>
          <a:chExt cx="0" cy="0"/>
        </a:xfrm>
      </p:grpSpPr>
      <p:pic>
        <p:nvPicPr>
          <p:cNvPr id="6" name="Picture 5" descr="A lighthouse on a rocky cliff&#10;&#10;Description automatically generated">
            <a:extLst>
              <a:ext uri="{FF2B5EF4-FFF2-40B4-BE49-F238E27FC236}">
                <a16:creationId xmlns:a16="http://schemas.microsoft.com/office/drawing/2014/main" id="{C1B498C0-0849-44F4-113E-D6C77F738D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F8FDDC-36C5-BF7A-AF79-046C896C81FB}"/>
              </a:ext>
            </a:extLst>
          </p:cNvPr>
          <p:cNvSpPr>
            <a:spLocks noGrp="1"/>
          </p:cNvSpPr>
          <p:nvPr>
            <p:ph type="title" hasCustomPrompt="1"/>
          </p:nvPr>
        </p:nvSpPr>
        <p:spPr>
          <a:xfrm>
            <a:off x="216764" y="977398"/>
            <a:ext cx="4550546" cy="758533"/>
          </a:xfrm>
        </p:spPr>
        <p:txBody>
          <a:bodyPr>
            <a:normAutofit/>
          </a:bodyPr>
          <a:lstStyle>
            <a:lvl1pPr>
              <a:defRPr sz="3200" b="1">
                <a:solidFill>
                  <a:schemeClr val="bg1"/>
                </a:solidFill>
                <a:latin typeface="Arial" panose="020B0604020202020204" pitchFamily="34" charset="0"/>
                <a:cs typeface="Arial" panose="020B0604020202020204" pitchFamily="34" charset="0"/>
              </a:defRPr>
            </a:lvl1pPr>
          </a:lstStyle>
          <a:p>
            <a:r>
              <a:rPr lang="en-US" dirty="0"/>
              <a:t>Title</a:t>
            </a:r>
            <a:endParaRPr lang="en-GB" dirty="0"/>
          </a:p>
        </p:txBody>
      </p:sp>
      <p:sp>
        <p:nvSpPr>
          <p:cNvPr id="3" name="Content Placeholder 2">
            <a:extLst>
              <a:ext uri="{FF2B5EF4-FFF2-40B4-BE49-F238E27FC236}">
                <a16:creationId xmlns:a16="http://schemas.microsoft.com/office/drawing/2014/main" id="{7112CB51-57E3-7A8F-587D-2E67034963DA}"/>
              </a:ext>
            </a:extLst>
          </p:cNvPr>
          <p:cNvSpPr>
            <a:spLocks noGrp="1"/>
          </p:cNvSpPr>
          <p:nvPr>
            <p:ph sz="half" idx="1"/>
          </p:nvPr>
        </p:nvSpPr>
        <p:spPr>
          <a:xfrm>
            <a:off x="216764" y="1878891"/>
            <a:ext cx="4905652" cy="4001711"/>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9" name="Picture 8" descr="A black and white circle with fish and leaves in the middle&#10;&#10;Description automatically generated with low confidence">
            <a:extLst>
              <a:ext uri="{FF2B5EF4-FFF2-40B4-BE49-F238E27FC236}">
                <a16:creationId xmlns:a16="http://schemas.microsoft.com/office/drawing/2014/main" id="{85ECCBBF-3055-20EE-98A0-E27C09389C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992" y="6471914"/>
            <a:ext cx="304746" cy="304746"/>
          </a:xfrm>
          <a:prstGeom prst="rect">
            <a:avLst/>
          </a:prstGeom>
        </p:spPr>
      </p:pic>
      <p:sp>
        <p:nvSpPr>
          <p:cNvPr id="10" name="TextBox 9">
            <a:extLst>
              <a:ext uri="{FF2B5EF4-FFF2-40B4-BE49-F238E27FC236}">
                <a16:creationId xmlns:a16="http://schemas.microsoft.com/office/drawing/2014/main" id="{83FA6E01-9335-0BD3-63F7-9E58EFC8273B}"/>
              </a:ext>
            </a:extLst>
          </p:cNvPr>
          <p:cNvSpPr txBox="1"/>
          <p:nvPr/>
        </p:nvSpPr>
        <p:spPr>
          <a:xfrm>
            <a:off x="500023" y="6431359"/>
            <a:ext cx="2524280" cy="369332"/>
          </a:xfrm>
          <a:prstGeom prst="rect">
            <a:avLst/>
          </a:prstGeom>
          <a:noFill/>
        </p:spPr>
        <p:txBody>
          <a:bodyPr wrap="square" rtlCol="0">
            <a:spAutoFit/>
          </a:bodyPr>
          <a:lstStyle/>
          <a:p>
            <a:pPr algn="l"/>
            <a:r>
              <a:rPr lang="en-GB" sz="1800" b="1" dirty="0">
                <a:solidFill>
                  <a:schemeClr val="bg1"/>
                </a:solidFill>
                <a:latin typeface="Arial" panose="020B0604020202020204" pitchFamily="34" charset="0"/>
                <a:cs typeface="Arial" panose="020B0604020202020204" pitchFamily="34" charset="0"/>
              </a:rPr>
              <a:t>Together for Nature</a:t>
            </a:r>
          </a:p>
        </p:txBody>
      </p:sp>
    </p:spTree>
    <p:extLst>
      <p:ext uri="{BB962C8B-B14F-4D97-AF65-F5344CB8AC3E}">
        <p14:creationId xmlns:p14="http://schemas.microsoft.com/office/powerpoint/2010/main" val="2958377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and Image 3">
    <p:spTree>
      <p:nvGrpSpPr>
        <p:cNvPr id="1" name=""/>
        <p:cNvGrpSpPr/>
        <p:nvPr/>
      </p:nvGrpSpPr>
      <p:grpSpPr>
        <a:xfrm>
          <a:off x="0" y="0"/>
          <a:ext cx="0" cy="0"/>
          <a:chOff x="0" y="0"/>
          <a:chExt cx="0" cy="0"/>
        </a:xfrm>
      </p:grpSpPr>
      <p:pic>
        <p:nvPicPr>
          <p:cNvPr id="5" name="Picture 4" descr="A coral reef with a white border&#10;&#10;Description automatically generated">
            <a:extLst>
              <a:ext uri="{FF2B5EF4-FFF2-40B4-BE49-F238E27FC236}">
                <a16:creationId xmlns:a16="http://schemas.microsoft.com/office/drawing/2014/main" id="{E31859DA-DE9D-686F-9E54-F532B921E9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F8FDDC-36C5-BF7A-AF79-046C896C81FB}"/>
              </a:ext>
            </a:extLst>
          </p:cNvPr>
          <p:cNvSpPr>
            <a:spLocks noGrp="1"/>
          </p:cNvSpPr>
          <p:nvPr>
            <p:ph type="title" hasCustomPrompt="1"/>
          </p:nvPr>
        </p:nvSpPr>
        <p:spPr>
          <a:xfrm>
            <a:off x="216764" y="977398"/>
            <a:ext cx="4550546" cy="758533"/>
          </a:xfrm>
        </p:spPr>
        <p:txBody>
          <a:bodyPr>
            <a:normAutofit/>
          </a:bodyPr>
          <a:lstStyle>
            <a:lvl1pPr>
              <a:defRPr sz="3200" b="1">
                <a:solidFill>
                  <a:schemeClr val="bg1"/>
                </a:solidFill>
                <a:latin typeface="Arial" panose="020B0604020202020204" pitchFamily="34" charset="0"/>
                <a:cs typeface="Arial" panose="020B0604020202020204" pitchFamily="34" charset="0"/>
              </a:defRPr>
            </a:lvl1pPr>
          </a:lstStyle>
          <a:p>
            <a:r>
              <a:rPr lang="en-US" dirty="0"/>
              <a:t>Title</a:t>
            </a:r>
            <a:endParaRPr lang="en-GB" dirty="0"/>
          </a:p>
        </p:txBody>
      </p:sp>
      <p:sp>
        <p:nvSpPr>
          <p:cNvPr id="3" name="Content Placeholder 2">
            <a:extLst>
              <a:ext uri="{FF2B5EF4-FFF2-40B4-BE49-F238E27FC236}">
                <a16:creationId xmlns:a16="http://schemas.microsoft.com/office/drawing/2014/main" id="{7112CB51-57E3-7A8F-587D-2E67034963DA}"/>
              </a:ext>
            </a:extLst>
          </p:cNvPr>
          <p:cNvSpPr>
            <a:spLocks noGrp="1"/>
          </p:cNvSpPr>
          <p:nvPr>
            <p:ph sz="half" idx="1"/>
          </p:nvPr>
        </p:nvSpPr>
        <p:spPr>
          <a:xfrm>
            <a:off x="216764" y="1878891"/>
            <a:ext cx="4905652" cy="4001711"/>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9" name="Picture 8" descr="A black and white circle with fish and leaves in the middle&#10;&#10;Description automatically generated with low confidence">
            <a:extLst>
              <a:ext uri="{FF2B5EF4-FFF2-40B4-BE49-F238E27FC236}">
                <a16:creationId xmlns:a16="http://schemas.microsoft.com/office/drawing/2014/main" id="{85ECCBBF-3055-20EE-98A0-E27C09389C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992" y="6471914"/>
            <a:ext cx="304746" cy="304746"/>
          </a:xfrm>
          <a:prstGeom prst="rect">
            <a:avLst/>
          </a:prstGeom>
        </p:spPr>
      </p:pic>
      <p:sp>
        <p:nvSpPr>
          <p:cNvPr id="10" name="TextBox 9">
            <a:extLst>
              <a:ext uri="{FF2B5EF4-FFF2-40B4-BE49-F238E27FC236}">
                <a16:creationId xmlns:a16="http://schemas.microsoft.com/office/drawing/2014/main" id="{83FA6E01-9335-0BD3-63F7-9E58EFC8273B}"/>
              </a:ext>
            </a:extLst>
          </p:cNvPr>
          <p:cNvSpPr txBox="1"/>
          <p:nvPr/>
        </p:nvSpPr>
        <p:spPr>
          <a:xfrm>
            <a:off x="500023" y="6431359"/>
            <a:ext cx="2524280" cy="369332"/>
          </a:xfrm>
          <a:prstGeom prst="rect">
            <a:avLst/>
          </a:prstGeom>
          <a:noFill/>
        </p:spPr>
        <p:txBody>
          <a:bodyPr wrap="square" rtlCol="0">
            <a:spAutoFit/>
          </a:bodyPr>
          <a:lstStyle/>
          <a:p>
            <a:pPr algn="l"/>
            <a:r>
              <a:rPr lang="en-GB" sz="1800" b="1" dirty="0">
                <a:solidFill>
                  <a:schemeClr val="bg1"/>
                </a:solidFill>
                <a:latin typeface="Arial" panose="020B0604020202020204" pitchFamily="34" charset="0"/>
                <a:cs typeface="Arial" panose="020B0604020202020204" pitchFamily="34" charset="0"/>
              </a:rPr>
              <a:t>Together for Nature</a:t>
            </a:r>
          </a:p>
        </p:txBody>
      </p:sp>
    </p:spTree>
    <p:extLst>
      <p:ext uri="{BB962C8B-B14F-4D97-AF65-F5344CB8AC3E}">
        <p14:creationId xmlns:p14="http://schemas.microsoft.com/office/powerpoint/2010/main" val="1772217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and Image 4">
    <p:spTree>
      <p:nvGrpSpPr>
        <p:cNvPr id="1" name=""/>
        <p:cNvGrpSpPr/>
        <p:nvPr/>
      </p:nvGrpSpPr>
      <p:grpSpPr>
        <a:xfrm>
          <a:off x="0" y="0"/>
          <a:ext cx="0" cy="0"/>
          <a:chOff x="0" y="0"/>
          <a:chExt cx="0" cy="0"/>
        </a:xfrm>
      </p:grpSpPr>
      <p:pic>
        <p:nvPicPr>
          <p:cNvPr id="6" name="Picture 5" descr="A close up of a plant&#10;&#10;Description automatically generated with low confidence">
            <a:extLst>
              <a:ext uri="{FF2B5EF4-FFF2-40B4-BE49-F238E27FC236}">
                <a16:creationId xmlns:a16="http://schemas.microsoft.com/office/drawing/2014/main" id="{3CE44250-15DD-A88E-06F7-957EE5FF07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F8FDDC-36C5-BF7A-AF79-046C896C81FB}"/>
              </a:ext>
            </a:extLst>
          </p:cNvPr>
          <p:cNvSpPr>
            <a:spLocks noGrp="1"/>
          </p:cNvSpPr>
          <p:nvPr>
            <p:ph type="title" hasCustomPrompt="1"/>
          </p:nvPr>
        </p:nvSpPr>
        <p:spPr>
          <a:xfrm>
            <a:off x="216764" y="977398"/>
            <a:ext cx="4550546" cy="758533"/>
          </a:xfrm>
        </p:spPr>
        <p:txBody>
          <a:bodyPr>
            <a:normAutofit/>
          </a:bodyPr>
          <a:lstStyle>
            <a:lvl1pPr>
              <a:defRPr sz="4000">
                <a:solidFill>
                  <a:schemeClr val="bg1"/>
                </a:solidFill>
                <a:latin typeface="Arial" panose="020B0604020202020204" pitchFamily="34" charset="0"/>
                <a:cs typeface="Arial" panose="020B0604020202020204" pitchFamily="34" charset="0"/>
              </a:defRPr>
            </a:lvl1pPr>
          </a:lstStyle>
          <a:p>
            <a:r>
              <a:rPr lang="en-US" dirty="0"/>
              <a:t>Title</a:t>
            </a:r>
            <a:endParaRPr lang="en-GB" dirty="0"/>
          </a:p>
        </p:txBody>
      </p:sp>
      <p:sp>
        <p:nvSpPr>
          <p:cNvPr id="3" name="Content Placeholder 2">
            <a:extLst>
              <a:ext uri="{FF2B5EF4-FFF2-40B4-BE49-F238E27FC236}">
                <a16:creationId xmlns:a16="http://schemas.microsoft.com/office/drawing/2014/main" id="{7112CB51-57E3-7A8F-587D-2E67034963DA}"/>
              </a:ext>
            </a:extLst>
          </p:cNvPr>
          <p:cNvSpPr>
            <a:spLocks noGrp="1"/>
          </p:cNvSpPr>
          <p:nvPr>
            <p:ph sz="half" idx="1"/>
          </p:nvPr>
        </p:nvSpPr>
        <p:spPr>
          <a:xfrm>
            <a:off x="216764" y="1878891"/>
            <a:ext cx="4905652" cy="4001711"/>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9" name="Picture 8" descr="A black and white circle with fish and leaves in the middle&#10;&#10;Description automatically generated with low confidence">
            <a:extLst>
              <a:ext uri="{FF2B5EF4-FFF2-40B4-BE49-F238E27FC236}">
                <a16:creationId xmlns:a16="http://schemas.microsoft.com/office/drawing/2014/main" id="{85ECCBBF-3055-20EE-98A0-E27C09389C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992" y="6471914"/>
            <a:ext cx="304746" cy="304746"/>
          </a:xfrm>
          <a:prstGeom prst="rect">
            <a:avLst/>
          </a:prstGeom>
        </p:spPr>
      </p:pic>
      <p:sp>
        <p:nvSpPr>
          <p:cNvPr id="10" name="TextBox 9">
            <a:extLst>
              <a:ext uri="{FF2B5EF4-FFF2-40B4-BE49-F238E27FC236}">
                <a16:creationId xmlns:a16="http://schemas.microsoft.com/office/drawing/2014/main" id="{83FA6E01-9335-0BD3-63F7-9E58EFC8273B}"/>
              </a:ext>
            </a:extLst>
          </p:cNvPr>
          <p:cNvSpPr txBox="1"/>
          <p:nvPr/>
        </p:nvSpPr>
        <p:spPr>
          <a:xfrm>
            <a:off x="500023" y="6431359"/>
            <a:ext cx="2524280" cy="369332"/>
          </a:xfrm>
          <a:prstGeom prst="rect">
            <a:avLst/>
          </a:prstGeom>
          <a:noFill/>
        </p:spPr>
        <p:txBody>
          <a:bodyPr wrap="square" rtlCol="0">
            <a:spAutoFit/>
          </a:bodyPr>
          <a:lstStyle/>
          <a:p>
            <a:pPr algn="l"/>
            <a:r>
              <a:rPr lang="en-GB" sz="1800" b="1" dirty="0">
                <a:solidFill>
                  <a:schemeClr val="bg1"/>
                </a:solidFill>
                <a:latin typeface="Arial" panose="020B0604020202020204" pitchFamily="34" charset="0"/>
                <a:cs typeface="Arial" panose="020B0604020202020204" pitchFamily="34" charset="0"/>
              </a:rPr>
              <a:t>Together for Nature</a:t>
            </a:r>
          </a:p>
        </p:txBody>
      </p:sp>
    </p:spTree>
    <p:extLst>
      <p:ext uri="{BB962C8B-B14F-4D97-AF65-F5344CB8AC3E}">
        <p14:creationId xmlns:p14="http://schemas.microsoft.com/office/powerpoint/2010/main" val="9431748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and Image 5">
    <p:spTree>
      <p:nvGrpSpPr>
        <p:cNvPr id="1" name=""/>
        <p:cNvGrpSpPr/>
        <p:nvPr/>
      </p:nvGrpSpPr>
      <p:grpSpPr>
        <a:xfrm>
          <a:off x="0" y="0"/>
          <a:ext cx="0" cy="0"/>
          <a:chOff x="0" y="0"/>
          <a:chExt cx="0" cy="0"/>
        </a:xfrm>
      </p:grpSpPr>
      <p:pic>
        <p:nvPicPr>
          <p:cNvPr id="5" name="Picture 4" descr="A shark swimming in the water&#10;&#10;Description automatically generated">
            <a:extLst>
              <a:ext uri="{FF2B5EF4-FFF2-40B4-BE49-F238E27FC236}">
                <a16:creationId xmlns:a16="http://schemas.microsoft.com/office/drawing/2014/main" id="{924E0AD7-A7A8-D10E-57D8-0A1AD7B860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F8FDDC-36C5-BF7A-AF79-046C896C81FB}"/>
              </a:ext>
            </a:extLst>
          </p:cNvPr>
          <p:cNvSpPr>
            <a:spLocks noGrp="1"/>
          </p:cNvSpPr>
          <p:nvPr>
            <p:ph type="title" hasCustomPrompt="1"/>
          </p:nvPr>
        </p:nvSpPr>
        <p:spPr>
          <a:xfrm>
            <a:off x="216764" y="977398"/>
            <a:ext cx="4550546" cy="758533"/>
          </a:xfrm>
        </p:spPr>
        <p:txBody>
          <a:bodyPr>
            <a:normAutofit/>
          </a:bodyPr>
          <a:lstStyle>
            <a:lvl1pPr>
              <a:defRPr sz="4000">
                <a:solidFill>
                  <a:schemeClr val="bg1"/>
                </a:solidFill>
                <a:latin typeface="Arial" panose="020B0604020202020204" pitchFamily="34" charset="0"/>
                <a:cs typeface="Arial" panose="020B0604020202020204" pitchFamily="34" charset="0"/>
              </a:defRPr>
            </a:lvl1pPr>
          </a:lstStyle>
          <a:p>
            <a:r>
              <a:rPr lang="en-US" dirty="0"/>
              <a:t>Title</a:t>
            </a:r>
            <a:endParaRPr lang="en-GB" dirty="0"/>
          </a:p>
        </p:txBody>
      </p:sp>
      <p:sp>
        <p:nvSpPr>
          <p:cNvPr id="3" name="Content Placeholder 2">
            <a:extLst>
              <a:ext uri="{FF2B5EF4-FFF2-40B4-BE49-F238E27FC236}">
                <a16:creationId xmlns:a16="http://schemas.microsoft.com/office/drawing/2014/main" id="{7112CB51-57E3-7A8F-587D-2E67034963DA}"/>
              </a:ext>
            </a:extLst>
          </p:cNvPr>
          <p:cNvSpPr>
            <a:spLocks noGrp="1"/>
          </p:cNvSpPr>
          <p:nvPr>
            <p:ph sz="half" idx="1"/>
          </p:nvPr>
        </p:nvSpPr>
        <p:spPr>
          <a:xfrm>
            <a:off x="216764" y="1878891"/>
            <a:ext cx="4905652" cy="4001711"/>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9" name="Picture 8" descr="A black and white circle with fish and leaves in the middle&#10;&#10;Description automatically generated with low confidence">
            <a:extLst>
              <a:ext uri="{FF2B5EF4-FFF2-40B4-BE49-F238E27FC236}">
                <a16:creationId xmlns:a16="http://schemas.microsoft.com/office/drawing/2014/main" id="{85ECCBBF-3055-20EE-98A0-E27C09389C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992" y="6471914"/>
            <a:ext cx="304746" cy="304746"/>
          </a:xfrm>
          <a:prstGeom prst="rect">
            <a:avLst/>
          </a:prstGeom>
        </p:spPr>
      </p:pic>
      <p:sp>
        <p:nvSpPr>
          <p:cNvPr id="10" name="TextBox 9">
            <a:extLst>
              <a:ext uri="{FF2B5EF4-FFF2-40B4-BE49-F238E27FC236}">
                <a16:creationId xmlns:a16="http://schemas.microsoft.com/office/drawing/2014/main" id="{83FA6E01-9335-0BD3-63F7-9E58EFC8273B}"/>
              </a:ext>
            </a:extLst>
          </p:cNvPr>
          <p:cNvSpPr txBox="1"/>
          <p:nvPr/>
        </p:nvSpPr>
        <p:spPr>
          <a:xfrm>
            <a:off x="500023" y="6431359"/>
            <a:ext cx="2524280" cy="369332"/>
          </a:xfrm>
          <a:prstGeom prst="rect">
            <a:avLst/>
          </a:prstGeom>
          <a:noFill/>
        </p:spPr>
        <p:txBody>
          <a:bodyPr wrap="square" rtlCol="0">
            <a:spAutoFit/>
          </a:bodyPr>
          <a:lstStyle/>
          <a:p>
            <a:pPr algn="l"/>
            <a:r>
              <a:rPr lang="en-GB" sz="1800" b="1" dirty="0">
                <a:solidFill>
                  <a:schemeClr val="bg1"/>
                </a:solidFill>
                <a:latin typeface="Arial" panose="020B0604020202020204" pitchFamily="34" charset="0"/>
                <a:cs typeface="Arial" panose="020B0604020202020204" pitchFamily="34" charset="0"/>
              </a:rPr>
              <a:t>Together for Nature</a:t>
            </a:r>
          </a:p>
        </p:txBody>
      </p:sp>
    </p:spTree>
    <p:extLst>
      <p:ext uri="{BB962C8B-B14F-4D97-AF65-F5344CB8AC3E}">
        <p14:creationId xmlns:p14="http://schemas.microsoft.com/office/powerpoint/2010/main" val="32964778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and Image 7">
    <p:spTree>
      <p:nvGrpSpPr>
        <p:cNvPr id="1" name=""/>
        <p:cNvGrpSpPr/>
        <p:nvPr/>
      </p:nvGrpSpPr>
      <p:grpSpPr>
        <a:xfrm>
          <a:off x="0" y="0"/>
          <a:ext cx="0" cy="0"/>
          <a:chOff x="0" y="0"/>
          <a:chExt cx="0" cy="0"/>
        </a:xfrm>
      </p:grpSpPr>
      <p:pic>
        <p:nvPicPr>
          <p:cNvPr id="5" name="Picture 4" descr="A group of wind turbines in the ocean&#10;&#10;Description automatically generated">
            <a:extLst>
              <a:ext uri="{FF2B5EF4-FFF2-40B4-BE49-F238E27FC236}">
                <a16:creationId xmlns:a16="http://schemas.microsoft.com/office/drawing/2014/main" id="{12170344-2600-4ADC-D570-8673C85B0E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F8FDDC-36C5-BF7A-AF79-046C896C81FB}"/>
              </a:ext>
            </a:extLst>
          </p:cNvPr>
          <p:cNvSpPr>
            <a:spLocks noGrp="1"/>
          </p:cNvSpPr>
          <p:nvPr>
            <p:ph type="title" hasCustomPrompt="1"/>
          </p:nvPr>
        </p:nvSpPr>
        <p:spPr>
          <a:xfrm>
            <a:off x="216764" y="977398"/>
            <a:ext cx="4550546" cy="758533"/>
          </a:xfrm>
        </p:spPr>
        <p:txBody>
          <a:bodyPr>
            <a:normAutofit/>
          </a:bodyPr>
          <a:lstStyle>
            <a:lvl1pPr>
              <a:defRPr sz="4000">
                <a:solidFill>
                  <a:schemeClr val="bg1"/>
                </a:solidFill>
                <a:latin typeface="Arial" panose="020B0604020202020204" pitchFamily="34" charset="0"/>
                <a:cs typeface="Arial" panose="020B0604020202020204" pitchFamily="34" charset="0"/>
              </a:defRPr>
            </a:lvl1pPr>
          </a:lstStyle>
          <a:p>
            <a:r>
              <a:rPr lang="en-US" dirty="0"/>
              <a:t>Title</a:t>
            </a:r>
            <a:endParaRPr lang="en-GB" dirty="0"/>
          </a:p>
        </p:txBody>
      </p:sp>
      <p:sp>
        <p:nvSpPr>
          <p:cNvPr id="3" name="Content Placeholder 2">
            <a:extLst>
              <a:ext uri="{FF2B5EF4-FFF2-40B4-BE49-F238E27FC236}">
                <a16:creationId xmlns:a16="http://schemas.microsoft.com/office/drawing/2014/main" id="{7112CB51-57E3-7A8F-587D-2E67034963DA}"/>
              </a:ext>
            </a:extLst>
          </p:cNvPr>
          <p:cNvSpPr>
            <a:spLocks noGrp="1"/>
          </p:cNvSpPr>
          <p:nvPr>
            <p:ph sz="half" idx="1"/>
          </p:nvPr>
        </p:nvSpPr>
        <p:spPr>
          <a:xfrm>
            <a:off x="216764" y="1878891"/>
            <a:ext cx="4905652" cy="4001711"/>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9" name="Picture 8" descr="A black and white circle with fish and leaves in the middle&#10;&#10;Description automatically generated with low confidence">
            <a:extLst>
              <a:ext uri="{FF2B5EF4-FFF2-40B4-BE49-F238E27FC236}">
                <a16:creationId xmlns:a16="http://schemas.microsoft.com/office/drawing/2014/main" id="{85ECCBBF-3055-20EE-98A0-E27C09389C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992" y="6471914"/>
            <a:ext cx="304746" cy="304746"/>
          </a:xfrm>
          <a:prstGeom prst="rect">
            <a:avLst/>
          </a:prstGeom>
        </p:spPr>
      </p:pic>
      <p:sp>
        <p:nvSpPr>
          <p:cNvPr id="10" name="TextBox 9">
            <a:extLst>
              <a:ext uri="{FF2B5EF4-FFF2-40B4-BE49-F238E27FC236}">
                <a16:creationId xmlns:a16="http://schemas.microsoft.com/office/drawing/2014/main" id="{83FA6E01-9335-0BD3-63F7-9E58EFC8273B}"/>
              </a:ext>
            </a:extLst>
          </p:cNvPr>
          <p:cNvSpPr txBox="1"/>
          <p:nvPr/>
        </p:nvSpPr>
        <p:spPr>
          <a:xfrm>
            <a:off x="500023" y="6431359"/>
            <a:ext cx="2524280" cy="369332"/>
          </a:xfrm>
          <a:prstGeom prst="rect">
            <a:avLst/>
          </a:prstGeom>
          <a:noFill/>
        </p:spPr>
        <p:txBody>
          <a:bodyPr wrap="square" rtlCol="0">
            <a:spAutoFit/>
          </a:bodyPr>
          <a:lstStyle/>
          <a:p>
            <a:pPr algn="l"/>
            <a:r>
              <a:rPr lang="en-GB" sz="1800" b="1" dirty="0">
                <a:solidFill>
                  <a:schemeClr val="bg1"/>
                </a:solidFill>
                <a:latin typeface="Arial" panose="020B0604020202020204" pitchFamily="34" charset="0"/>
                <a:cs typeface="Arial" panose="020B0604020202020204" pitchFamily="34" charset="0"/>
              </a:rPr>
              <a:t>Together for Nature</a:t>
            </a:r>
          </a:p>
        </p:txBody>
      </p:sp>
    </p:spTree>
    <p:extLst>
      <p:ext uri="{BB962C8B-B14F-4D97-AF65-F5344CB8AC3E}">
        <p14:creationId xmlns:p14="http://schemas.microsoft.com/office/powerpoint/2010/main" val="3683825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and Image 9">
    <p:spTree>
      <p:nvGrpSpPr>
        <p:cNvPr id="1" name=""/>
        <p:cNvGrpSpPr/>
        <p:nvPr/>
      </p:nvGrpSpPr>
      <p:grpSpPr>
        <a:xfrm>
          <a:off x="0" y="0"/>
          <a:ext cx="0" cy="0"/>
          <a:chOff x="0" y="0"/>
          <a:chExt cx="0" cy="0"/>
        </a:xfrm>
      </p:grpSpPr>
      <p:pic>
        <p:nvPicPr>
          <p:cNvPr id="5" name="Picture 4" descr="A group of people walking on a path&#10;&#10;AI-generated content may be incorrect.">
            <a:extLst>
              <a:ext uri="{FF2B5EF4-FFF2-40B4-BE49-F238E27FC236}">
                <a16:creationId xmlns:a16="http://schemas.microsoft.com/office/drawing/2014/main" id="{4F755BB1-E8BC-1AFD-6EDA-582AFD2466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F8FDDC-36C5-BF7A-AF79-046C896C81FB}"/>
              </a:ext>
            </a:extLst>
          </p:cNvPr>
          <p:cNvSpPr>
            <a:spLocks noGrp="1"/>
          </p:cNvSpPr>
          <p:nvPr>
            <p:ph type="title" hasCustomPrompt="1"/>
          </p:nvPr>
        </p:nvSpPr>
        <p:spPr>
          <a:xfrm>
            <a:off x="216764" y="977398"/>
            <a:ext cx="4550546" cy="758533"/>
          </a:xfrm>
        </p:spPr>
        <p:txBody>
          <a:bodyPr>
            <a:normAutofit/>
          </a:bodyPr>
          <a:lstStyle>
            <a:lvl1pPr>
              <a:defRPr sz="4000">
                <a:solidFill>
                  <a:schemeClr val="bg1"/>
                </a:solidFill>
                <a:latin typeface="Arial" panose="020B0604020202020204" pitchFamily="34" charset="0"/>
                <a:cs typeface="Arial" panose="020B0604020202020204" pitchFamily="34" charset="0"/>
              </a:defRPr>
            </a:lvl1pPr>
          </a:lstStyle>
          <a:p>
            <a:r>
              <a:rPr lang="en-US" dirty="0"/>
              <a:t>Title</a:t>
            </a:r>
            <a:endParaRPr lang="en-GB" dirty="0"/>
          </a:p>
        </p:txBody>
      </p:sp>
      <p:sp>
        <p:nvSpPr>
          <p:cNvPr id="3" name="Content Placeholder 2">
            <a:extLst>
              <a:ext uri="{FF2B5EF4-FFF2-40B4-BE49-F238E27FC236}">
                <a16:creationId xmlns:a16="http://schemas.microsoft.com/office/drawing/2014/main" id="{7112CB51-57E3-7A8F-587D-2E67034963DA}"/>
              </a:ext>
            </a:extLst>
          </p:cNvPr>
          <p:cNvSpPr>
            <a:spLocks noGrp="1"/>
          </p:cNvSpPr>
          <p:nvPr>
            <p:ph sz="half" idx="1"/>
          </p:nvPr>
        </p:nvSpPr>
        <p:spPr>
          <a:xfrm>
            <a:off x="216764" y="1878891"/>
            <a:ext cx="4905652" cy="4001711"/>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9" name="Picture 8" descr="A black and white circle with fish and leaves in the middle&#10;&#10;Description automatically generated with low confidence">
            <a:extLst>
              <a:ext uri="{FF2B5EF4-FFF2-40B4-BE49-F238E27FC236}">
                <a16:creationId xmlns:a16="http://schemas.microsoft.com/office/drawing/2014/main" id="{85ECCBBF-3055-20EE-98A0-E27C09389C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992" y="6471914"/>
            <a:ext cx="304746" cy="304746"/>
          </a:xfrm>
          <a:prstGeom prst="rect">
            <a:avLst/>
          </a:prstGeom>
        </p:spPr>
      </p:pic>
      <p:sp>
        <p:nvSpPr>
          <p:cNvPr id="10" name="TextBox 9">
            <a:extLst>
              <a:ext uri="{FF2B5EF4-FFF2-40B4-BE49-F238E27FC236}">
                <a16:creationId xmlns:a16="http://schemas.microsoft.com/office/drawing/2014/main" id="{83FA6E01-9335-0BD3-63F7-9E58EFC8273B}"/>
              </a:ext>
            </a:extLst>
          </p:cNvPr>
          <p:cNvSpPr txBox="1"/>
          <p:nvPr/>
        </p:nvSpPr>
        <p:spPr>
          <a:xfrm>
            <a:off x="500023" y="6431359"/>
            <a:ext cx="2524280" cy="369332"/>
          </a:xfrm>
          <a:prstGeom prst="rect">
            <a:avLst/>
          </a:prstGeom>
          <a:noFill/>
        </p:spPr>
        <p:txBody>
          <a:bodyPr wrap="square" rtlCol="0">
            <a:spAutoFit/>
          </a:bodyPr>
          <a:lstStyle/>
          <a:p>
            <a:pPr algn="l"/>
            <a:r>
              <a:rPr lang="en-GB" sz="1800" b="1" dirty="0">
                <a:solidFill>
                  <a:schemeClr val="bg1"/>
                </a:solidFill>
                <a:latin typeface="Arial" panose="020B0604020202020204" pitchFamily="34" charset="0"/>
                <a:cs typeface="Arial" panose="020B0604020202020204" pitchFamily="34" charset="0"/>
              </a:rPr>
              <a:t>Together for Nature</a:t>
            </a:r>
          </a:p>
        </p:txBody>
      </p:sp>
    </p:spTree>
    <p:extLst>
      <p:ext uri="{BB962C8B-B14F-4D97-AF65-F5344CB8AC3E}">
        <p14:creationId xmlns:p14="http://schemas.microsoft.com/office/powerpoint/2010/main" val="3874736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and Image 1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8FDDC-36C5-BF7A-AF79-046C896C81FB}"/>
              </a:ext>
            </a:extLst>
          </p:cNvPr>
          <p:cNvSpPr>
            <a:spLocks noGrp="1"/>
          </p:cNvSpPr>
          <p:nvPr>
            <p:ph type="title" hasCustomPrompt="1"/>
          </p:nvPr>
        </p:nvSpPr>
        <p:spPr>
          <a:xfrm>
            <a:off x="216764" y="977398"/>
            <a:ext cx="4550546" cy="758533"/>
          </a:xfrm>
        </p:spPr>
        <p:txBody>
          <a:bodyPr>
            <a:normAutofit/>
          </a:bodyPr>
          <a:lstStyle>
            <a:lvl1pPr>
              <a:defRPr sz="4000">
                <a:solidFill>
                  <a:schemeClr val="bg1"/>
                </a:solidFill>
                <a:latin typeface="Arial" panose="020B0604020202020204" pitchFamily="34" charset="0"/>
                <a:cs typeface="Arial" panose="020B0604020202020204" pitchFamily="34" charset="0"/>
              </a:defRPr>
            </a:lvl1pPr>
          </a:lstStyle>
          <a:p>
            <a:r>
              <a:rPr lang="en-US" dirty="0"/>
              <a:t>Title</a:t>
            </a:r>
            <a:endParaRPr lang="en-GB" dirty="0"/>
          </a:p>
        </p:txBody>
      </p:sp>
      <p:sp>
        <p:nvSpPr>
          <p:cNvPr id="3" name="Content Placeholder 2">
            <a:extLst>
              <a:ext uri="{FF2B5EF4-FFF2-40B4-BE49-F238E27FC236}">
                <a16:creationId xmlns:a16="http://schemas.microsoft.com/office/drawing/2014/main" id="{7112CB51-57E3-7A8F-587D-2E67034963DA}"/>
              </a:ext>
            </a:extLst>
          </p:cNvPr>
          <p:cNvSpPr>
            <a:spLocks noGrp="1"/>
          </p:cNvSpPr>
          <p:nvPr>
            <p:ph sz="half" idx="1"/>
          </p:nvPr>
        </p:nvSpPr>
        <p:spPr>
          <a:xfrm>
            <a:off x="216764" y="1878891"/>
            <a:ext cx="4905652" cy="4001711"/>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9" name="Picture 8" descr="A black and white circle with fish and leaves in the middle&#10;&#10;Description automatically generated with low confidence">
            <a:extLst>
              <a:ext uri="{FF2B5EF4-FFF2-40B4-BE49-F238E27FC236}">
                <a16:creationId xmlns:a16="http://schemas.microsoft.com/office/drawing/2014/main" id="{85ECCBBF-3055-20EE-98A0-E27C09389C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992" y="6471914"/>
            <a:ext cx="304746" cy="304746"/>
          </a:xfrm>
          <a:prstGeom prst="rect">
            <a:avLst/>
          </a:prstGeom>
        </p:spPr>
      </p:pic>
      <p:sp>
        <p:nvSpPr>
          <p:cNvPr id="10" name="TextBox 9">
            <a:extLst>
              <a:ext uri="{FF2B5EF4-FFF2-40B4-BE49-F238E27FC236}">
                <a16:creationId xmlns:a16="http://schemas.microsoft.com/office/drawing/2014/main" id="{83FA6E01-9335-0BD3-63F7-9E58EFC8273B}"/>
              </a:ext>
            </a:extLst>
          </p:cNvPr>
          <p:cNvSpPr txBox="1"/>
          <p:nvPr/>
        </p:nvSpPr>
        <p:spPr>
          <a:xfrm>
            <a:off x="500023" y="6431359"/>
            <a:ext cx="2524280" cy="369332"/>
          </a:xfrm>
          <a:prstGeom prst="rect">
            <a:avLst/>
          </a:prstGeom>
          <a:noFill/>
        </p:spPr>
        <p:txBody>
          <a:bodyPr wrap="square" rtlCol="0">
            <a:spAutoFit/>
          </a:bodyPr>
          <a:lstStyle/>
          <a:p>
            <a:pPr algn="l"/>
            <a:r>
              <a:rPr lang="en-GB" sz="1800" b="1" dirty="0">
                <a:solidFill>
                  <a:schemeClr val="bg1"/>
                </a:solidFill>
                <a:latin typeface="Arial" panose="020B0604020202020204" pitchFamily="34" charset="0"/>
                <a:cs typeface="Arial" panose="020B0604020202020204" pitchFamily="34" charset="0"/>
              </a:rPr>
              <a:t>Together for Nature</a:t>
            </a:r>
          </a:p>
        </p:txBody>
      </p:sp>
      <p:pic>
        <p:nvPicPr>
          <p:cNvPr id="6" name="Picture 5" descr="A group of people posing for a photo&#10;&#10;AI-generated content may be incorrect.">
            <a:extLst>
              <a:ext uri="{FF2B5EF4-FFF2-40B4-BE49-F238E27FC236}">
                <a16:creationId xmlns:a16="http://schemas.microsoft.com/office/drawing/2014/main" id="{CE8221B7-638B-DB5F-60F4-57F9390FFC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007F41C0-B4BA-C63A-86AB-EB49C3A3632C}"/>
              </a:ext>
            </a:extLst>
          </p:cNvPr>
          <p:cNvSpPr txBox="1">
            <a:spLocks/>
          </p:cNvSpPr>
          <p:nvPr/>
        </p:nvSpPr>
        <p:spPr>
          <a:xfrm>
            <a:off x="369164" y="1129798"/>
            <a:ext cx="4550546" cy="7585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bg1"/>
                </a:solidFill>
                <a:latin typeface="Arial" panose="020B0604020202020204" pitchFamily="34" charset="0"/>
                <a:ea typeface="+mj-ea"/>
                <a:cs typeface="Arial" panose="020B0604020202020204" pitchFamily="34" charset="0"/>
              </a:defRPr>
            </a:lvl1pPr>
          </a:lstStyle>
          <a:p>
            <a:r>
              <a:rPr lang="en-US"/>
              <a:t>Title</a:t>
            </a:r>
            <a:endParaRPr lang="en-GB" dirty="0"/>
          </a:p>
        </p:txBody>
      </p:sp>
      <p:sp>
        <p:nvSpPr>
          <p:cNvPr id="7" name="Content Placeholder 2">
            <a:extLst>
              <a:ext uri="{FF2B5EF4-FFF2-40B4-BE49-F238E27FC236}">
                <a16:creationId xmlns:a16="http://schemas.microsoft.com/office/drawing/2014/main" id="{A07A3596-851F-501E-94B2-4D4A0F131B6F}"/>
              </a:ext>
            </a:extLst>
          </p:cNvPr>
          <p:cNvSpPr>
            <a:spLocks noGrp="1"/>
          </p:cNvSpPr>
          <p:nvPr>
            <p:ph sz="half" idx="10"/>
          </p:nvPr>
        </p:nvSpPr>
        <p:spPr>
          <a:xfrm>
            <a:off x="369164" y="2031291"/>
            <a:ext cx="4905652" cy="4001711"/>
          </a:xfrm>
        </p:spPr>
        <p:txBody>
          <a:bodyPr/>
          <a:lstStyle>
            <a:lvl1pPr>
              <a:defRPr>
                <a:solidFill>
                  <a:schemeClr val="bg1"/>
                </a:solidFill>
                <a:latin typeface="Arial" panose="020B0604020202020204" pitchFamily="34" charset="0"/>
                <a:cs typeface="Arial" panose="020B0604020202020204" pitchFamily="34" charset="0"/>
              </a:defRPr>
            </a:lvl1pPr>
            <a:lvl2pPr>
              <a:defRPr>
                <a:solidFill>
                  <a:schemeClr val="bg1"/>
                </a:solidFill>
                <a:latin typeface="Arial" panose="020B0604020202020204" pitchFamily="34" charset="0"/>
                <a:cs typeface="Arial" panose="020B0604020202020204" pitchFamily="34" charset="0"/>
              </a:defRPr>
            </a:lvl2pPr>
            <a:lvl3pPr>
              <a:defRPr>
                <a:solidFill>
                  <a:schemeClr val="bg1"/>
                </a:solidFill>
                <a:latin typeface="Arial" panose="020B0604020202020204" pitchFamily="34" charset="0"/>
                <a:cs typeface="Arial" panose="020B0604020202020204" pitchFamily="34" charset="0"/>
              </a:defRPr>
            </a:lvl3pPr>
            <a:lvl4pPr>
              <a:defRPr>
                <a:solidFill>
                  <a:schemeClr val="bg1"/>
                </a:solidFill>
                <a:latin typeface="Arial" panose="020B0604020202020204" pitchFamily="34" charset="0"/>
                <a:cs typeface="Arial" panose="020B0604020202020204" pitchFamily="34" charset="0"/>
              </a:defRPr>
            </a:lvl4pPr>
            <a:lvl5pPr>
              <a:defRPr>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5231314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84BE0E-B65D-A6B2-B257-386A5DDBEF8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D73202E-8902-762C-C578-CA40D4C8C6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E15985F-F6BE-1809-8293-323B038F38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DC76C8-6FD1-4597-B1E9-03B17DB8F5D9}" type="datetimeFigureOut">
              <a:rPr lang="en-GB" smtClean="0"/>
              <a:t>24/11/2025</a:t>
            </a:fld>
            <a:endParaRPr lang="en-GB"/>
          </a:p>
        </p:txBody>
      </p:sp>
      <p:sp>
        <p:nvSpPr>
          <p:cNvPr id="5" name="Footer Placeholder 4">
            <a:extLst>
              <a:ext uri="{FF2B5EF4-FFF2-40B4-BE49-F238E27FC236}">
                <a16:creationId xmlns:a16="http://schemas.microsoft.com/office/drawing/2014/main" id="{CAA33634-FA27-1A6B-9E61-EC08319D18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F30EB8A9-DFC0-ED69-6389-D2ECEB9D77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BEB840-9DDE-47DF-810F-0EB96375E094}" type="slidenum">
              <a:rPr lang="en-GB" smtClean="0"/>
              <a:t>‹#›</a:t>
            </a:fld>
            <a:endParaRPr lang="en-GB"/>
          </a:p>
        </p:txBody>
      </p:sp>
    </p:spTree>
    <p:extLst>
      <p:ext uri="{BB962C8B-B14F-4D97-AF65-F5344CB8AC3E}">
        <p14:creationId xmlns:p14="http://schemas.microsoft.com/office/powerpoint/2010/main" val="12500266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27.png"/><Relationship Id="rId10" Type="http://schemas.openxmlformats.org/officeDocument/2006/relationships/image" Target="../media/image31.png"/><Relationship Id="rId4" Type="http://schemas.openxmlformats.org/officeDocument/2006/relationships/image" Target="../media/image26.jpeg"/><Relationship Id="rId9"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2337B-34D8-32E3-1648-6F22D388F971}"/>
              </a:ext>
            </a:extLst>
          </p:cNvPr>
          <p:cNvSpPr>
            <a:spLocks noGrp="1"/>
          </p:cNvSpPr>
          <p:nvPr>
            <p:ph type="ctrTitle"/>
          </p:nvPr>
        </p:nvSpPr>
        <p:spPr>
          <a:xfrm>
            <a:off x="3622472" y="1920367"/>
            <a:ext cx="8013576" cy="722375"/>
          </a:xfrm>
        </p:spPr>
        <p:txBody>
          <a:bodyPr>
            <a:normAutofit fontScale="90000"/>
          </a:bodyPr>
          <a:lstStyle/>
          <a:p>
            <a:r>
              <a:rPr lang="en-GB" b="1" dirty="0">
                <a:ea typeface="Aptos" panose="020B0004020202020204" pitchFamily="34" charset="0"/>
              </a:rPr>
              <a:t>Signals from local and national monitoring will guide us to nature recovery</a:t>
            </a:r>
            <a:endParaRPr lang="en-GB" dirty="0"/>
          </a:p>
        </p:txBody>
      </p:sp>
      <p:sp>
        <p:nvSpPr>
          <p:cNvPr id="3" name="Subtitle 2">
            <a:extLst>
              <a:ext uri="{FF2B5EF4-FFF2-40B4-BE49-F238E27FC236}">
                <a16:creationId xmlns:a16="http://schemas.microsoft.com/office/drawing/2014/main" id="{878C3C92-A489-77A2-29C9-12B2FD1F706B}"/>
              </a:ext>
            </a:extLst>
          </p:cNvPr>
          <p:cNvSpPr>
            <a:spLocks noGrp="1"/>
          </p:cNvSpPr>
          <p:nvPr>
            <p:ph type="subTitle" idx="1"/>
          </p:nvPr>
        </p:nvSpPr>
        <p:spPr>
          <a:xfrm>
            <a:off x="3740459" y="2829543"/>
            <a:ext cx="8013576" cy="470555"/>
          </a:xfrm>
        </p:spPr>
        <p:txBody>
          <a:bodyPr>
            <a:normAutofit fontScale="92500"/>
          </a:bodyPr>
          <a:lstStyle/>
          <a:p>
            <a:r>
              <a:rPr lang="en-GB" dirty="0"/>
              <a:t>Report summary  - Marion </a:t>
            </a:r>
            <a:r>
              <a:rPr lang="en-GB" i="1" dirty="0"/>
              <a:t>et al</a:t>
            </a:r>
            <a:r>
              <a:rPr lang="en-GB" dirty="0"/>
              <a:t>. JNCC report 2025</a:t>
            </a:r>
          </a:p>
        </p:txBody>
      </p:sp>
    </p:spTree>
    <p:extLst>
      <p:ext uri="{BB962C8B-B14F-4D97-AF65-F5344CB8AC3E}">
        <p14:creationId xmlns:p14="http://schemas.microsoft.com/office/powerpoint/2010/main" val="42598777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05CD2A0-4ABD-211F-8CC0-63D913C4B5E6}"/>
              </a:ext>
            </a:extLst>
          </p:cNvPr>
          <p:cNvSpPr txBox="1"/>
          <p:nvPr/>
        </p:nvSpPr>
        <p:spPr>
          <a:xfrm>
            <a:off x="138790" y="817742"/>
            <a:ext cx="11914415" cy="67710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l">
              <a:lnSpc>
                <a:spcPts val="1800"/>
              </a:lnSpc>
              <a:spcBef>
                <a:spcPts val="900"/>
              </a:spcBef>
              <a:spcAft>
                <a:spcPts val="300"/>
              </a:spcAft>
              <a:buNone/>
            </a:pPr>
            <a:r>
              <a:rPr lang="en-GB" b="0" i="0" dirty="0">
                <a:solidFill>
                  <a:schemeClr val="tx1"/>
                </a:solidFill>
                <a:effectLst/>
              </a:rPr>
              <a:t>National citizen science monitoring is essential but often </a:t>
            </a:r>
            <a:r>
              <a:rPr lang="en-GB" b="1" i="0" dirty="0">
                <a:solidFill>
                  <a:schemeClr val="tx1"/>
                </a:solidFill>
                <a:effectLst/>
              </a:rPr>
              <a:t>too slow</a:t>
            </a:r>
            <a:r>
              <a:rPr lang="en-GB" b="0" i="0" dirty="0">
                <a:solidFill>
                  <a:schemeClr val="tx1"/>
                </a:solidFill>
                <a:effectLst/>
              </a:rPr>
              <a:t> or </a:t>
            </a:r>
            <a:r>
              <a:rPr lang="en-GB" b="1" i="0" dirty="0">
                <a:solidFill>
                  <a:schemeClr val="tx1"/>
                </a:solidFill>
                <a:effectLst/>
              </a:rPr>
              <a:t>broad</a:t>
            </a:r>
            <a:r>
              <a:rPr lang="en-GB" b="0" i="0" dirty="0">
                <a:solidFill>
                  <a:schemeClr val="tx1"/>
                </a:solidFill>
                <a:effectLst/>
              </a:rPr>
              <a:t> to inform </a:t>
            </a:r>
            <a:r>
              <a:rPr lang="en-GB" b="1" i="0" dirty="0">
                <a:solidFill>
                  <a:schemeClr val="tx1"/>
                </a:solidFill>
                <a:effectLst/>
              </a:rPr>
              <a:t>rapid decision making</a:t>
            </a:r>
            <a:r>
              <a:rPr lang="en-GB" b="0" i="0" dirty="0">
                <a:solidFill>
                  <a:schemeClr val="tx1"/>
                </a:solidFill>
                <a:effectLst/>
              </a:rPr>
              <a:t>.</a:t>
            </a:r>
          </a:p>
          <a:p>
            <a:pPr algn="l">
              <a:spcBef>
                <a:spcPts val="300"/>
              </a:spcBef>
              <a:spcAft>
                <a:spcPts val="300"/>
              </a:spcAft>
              <a:buFont typeface="Arial" panose="020B0604020202020204" pitchFamily="34" charset="0"/>
              <a:buChar char="•"/>
            </a:pPr>
            <a:r>
              <a:rPr lang="en-GB" b="1" i="0" dirty="0">
                <a:solidFill>
                  <a:schemeClr val="tx1"/>
                </a:solidFill>
                <a:effectLst/>
              </a:rPr>
              <a:t> Local monitoring</a:t>
            </a:r>
            <a:r>
              <a:rPr lang="en-GB" b="0" i="0" dirty="0">
                <a:solidFill>
                  <a:schemeClr val="tx1"/>
                </a:solidFill>
                <a:effectLst/>
              </a:rPr>
              <a:t> provides </a:t>
            </a:r>
            <a:r>
              <a:rPr lang="en-GB" b="1" i="0" dirty="0">
                <a:solidFill>
                  <a:schemeClr val="tx1"/>
                </a:solidFill>
                <a:effectLst/>
              </a:rPr>
              <a:t>early signals of change</a:t>
            </a:r>
            <a:r>
              <a:rPr lang="en-GB" b="0" i="0" dirty="0">
                <a:solidFill>
                  <a:schemeClr val="tx1"/>
                </a:solidFill>
                <a:effectLst/>
              </a:rPr>
              <a:t>, enabling</a:t>
            </a:r>
            <a:r>
              <a:rPr lang="en-GB" b="1" i="0" dirty="0">
                <a:solidFill>
                  <a:schemeClr val="tx1"/>
                </a:solidFill>
                <a:effectLst/>
              </a:rPr>
              <a:t> management</a:t>
            </a:r>
            <a:r>
              <a:rPr lang="en-GB" b="0" i="0" dirty="0">
                <a:solidFill>
                  <a:schemeClr val="tx1"/>
                </a:solidFill>
                <a:effectLst/>
              </a:rPr>
              <a:t> and </a:t>
            </a:r>
            <a:r>
              <a:rPr lang="en-GB" b="1" i="0" dirty="0">
                <a:solidFill>
                  <a:schemeClr val="tx1"/>
                </a:solidFill>
                <a:effectLst/>
              </a:rPr>
              <a:t>policy responsiveness</a:t>
            </a:r>
            <a:r>
              <a:rPr lang="en-GB" b="0" i="0" dirty="0">
                <a:solidFill>
                  <a:schemeClr val="tx1"/>
                </a:solidFill>
                <a:effectLst/>
              </a:rPr>
              <a:t>.</a:t>
            </a:r>
          </a:p>
        </p:txBody>
      </p:sp>
      <p:sp>
        <p:nvSpPr>
          <p:cNvPr id="9" name="TextBox 8">
            <a:extLst>
              <a:ext uri="{FF2B5EF4-FFF2-40B4-BE49-F238E27FC236}">
                <a16:creationId xmlns:a16="http://schemas.microsoft.com/office/drawing/2014/main" id="{EECFFF2A-02B5-7E56-0E61-9F1088FC5D1C}"/>
              </a:ext>
            </a:extLst>
          </p:cNvPr>
          <p:cNvSpPr txBox="1"/>
          <p:nvPr/>
        </p:nvSpPr>
        <p:spPr>
          <a:xfrm>
            <a:off x="0" y="1549142"/>
            <a:ext cx="11914414" cy="1661993"/>
          </a:xfrm>
          <a:prstGeom prst="rect">
            <a:avLst/>
          </a:prstGeom>
          <a:noFill/>
        </p:spPr>
        <p:txBody>
          <a:bodyPr wrap="square">
            <a:spAutoFit/>
          </a:bodyPr>
          <a:lstStyle/>
          <a:p>
            <a:pPr algn="l">
              <a:lnSpc>
                <a:spcPts val="1800"/>
              </a:lnSpc>
              <a:spcBef>
                <a:spcPts val="900"/>
              </a:spcBef>
              <a:spcAft>
                <a:spcPts val="300"/>
              </a:spcAft>
              <a:buNone/>
            </a:pPr>
            <a:r>
              <a:rPr lang="en-GB" b="1" i="0" dirty="0">
                <a:effectLst/>
              </a:rPr>
              <a:t>Key benefits of a local change monitoring</a:t>
            </a:r>
          </a:p>
          <a:p>
            <a:pPr>
              <a:spcBef>
                <a:spcPts val="300"/>
              </a:spcBef>
              <a:spcAft>
                <a:spcPts val="300"/>
              </a:spcAft>
              <a:buFont typeface="Arial" panose="020B0604020202020204" pitchFamily="34" charset="0"/>
              <a:buChar char="•"/>
            </a:pPr>
            <a:r>
              <a:rPr lang="en-GB" dirty="0"/>
              <a:t> Reduces measurement lags, offers early indications of change, and allows for interventions.</a:t>
            </a:r>
          </a:p>
          <a:p>
            <a:pPr>
              <a:spcBef>
                <a:spcPts val="300"/>
              </a:spcBef>
              <a:spcAft>
                <a:spcPts val="300"/>
              </a:spcAft>
              <a:buFont typeface="Arial" panose="020B0604020202020204" pitchFamily="34" charset="0"/>
              <a:buChar char="•"/>
            </a:pPr>
            <a:r>
              <a:rPr lang="en-GB" dirty="0"/>
              <a:t> Provides context-specific data, helping track progress towards global targets, inform decisions, and link ecological trends to specific policies, thereby improving the effectiveness of conservation actions</a:t>
            </a:r>
          </a:p>
          <a:p>
            <a:pPr>
              <a:spcBef>
                <a:spcPts val="300"/>
              </a:spcBef>
              <a:spcAft>
                <a:spcPts val="300"/>
              </a:spcAft>
              <a:buFont typeface="Arial" panose="020B0604020202020204" pitchFamily="34" charset="0"/>
              <a:buChar char="•"/>
            </a:pPr>
            <a:r>
              <a:rPr lang="en-GB" dirty="0"/>
              <a:t> Provides evidence for enabling projections </a:t>
            </a:r>
            <a:endParaRPr lang="en-GB" b="0" i="0" dirty="0">
              <a:effectLst/>
            </a:endParaRPr>
          </a:p>
        </p:txBody>
      </p:sp>
      <p:sp>
        <p:nvSpPr>
          <p:cNvPr id="10" name="TextBox 9">
            <a:extLst>
              <a:ext uri="{FF2B5EF4-FFF2-40B4-BE49-F238E27FC236}">
                <a16:creationId xmlns:a16="http://schemas.microsoft.com/office/drawing/2014/main" id="{66D9ECC6-2798-C10A-ABF9-561B1F22CE2D}"/>
              </a:ext>
            </a:extLst>
          </p:cNvPr>
          <p:cNvSpPr txBox="1"/>
          <p:nvPr/>
        </p:nvSpPr>
        <p:spPr>
          <a:xfrm>
            <a:off x="40376" y="3211135"/>
            <a:ext cx="11914415" cy="707886"/>
          </a:xfrm>
          <a:prstGeom prst="rect">
            <a:avLst/>
          </a:prstGeom>
          <a:noFill/>
        </p:spPr>
        <p:txBody>
          <a:bodyPr wrap="square">
            <a:spAutoFit/>
          </a:bodyPr>
          <a:lstStyle/>
          <a:p>
            <a:pPr algn="l">
              <a:lnSpc>
                <a:spcPts val="1800"/>
              </a:lnSpc>
              <a:spcBef>
                <a:spcPts val="900"/>
              </a:spcBef>
              <a:spcAft>
                <a:spcPts val="300"/>
              </a:spcAft>
              <a:buNone/>
            </a:pPr>
            <a:r>
              <a:rPr lang="en-GB" b="1" i="0" dirty="0">
                <a:effectLst/>
              </a:rPr>
              <a:t>Complementing national monitoring</a:t>
            </a:r>
            <a:endParaRPr lang="en-GB" b="1" dirty="0"/>
          </a:p>
          <a:p>
            <a:pPr marL="285750" indent="-285750" algn="l">
              <a:lnSpc>
                <a:spcPts val="1800"/>
              </a:lnSpc>
              <a:spcBef>
                <a:spcPts val="900"/>
              </a:spcBef>
              <a:spcAft>
                <a:spcPts val="300"/>
              </a:spcAft>
              <a:buFont typeface="Arial" panose="020B0604020202020204" pitchFamily="34" charset="0"/>
              <a:buChar char="•"/>
            </a:pPr>
            <a:r>
              <a:rPr lang="en-GB" dirty="0"/>
              <a:t>National and local monitoring need to work together to complement evidence needs</a:t>
            </a:r>
          </a:p>
        </p:txBody>
      </p:sp>
      <p:pic>
        <p:nvPicPr>
          <p:cNvPr id="19" name="Picture 18" descr="Two bu">
            <a:extLst>
              <a:ext uri="{FF2B5EF4-FFF2-40B4-BE49-F238E27FC236}">
                <a16:creationId xmlns:a16="http://schemas.microsoft.com/office/drawing/2014/main" id="{1F74CF21-D4CD-0409-D7A3-E40A57C3C9AE}"/>
              </a:ext>
            </a:extLst>
          </p:cNvPr>
          <p:cNvPicPr>
            <a:picLocks noChangeAspect="1"/>
          </p:cNvPicPr>
          <p:nvPr/>
        </p:nvPicPr>
        <p:blipFill>
          <a:blip r:embed="rId3"/>
          <a:stretch>
            <a:fillRect/>
          </a:stretch>
        </p:blipFill>
        <p:spPr>
          <a:xfrm>
            <a:off x="1600200" y="3919021"/>
            <a:ext cx="9188665" cy="2341032"/>
          </a:xfrm>
          <a:prstGeom prst="rect">
            <a:avLst/>
          </a:prstGeom>
        </p:spPr>
      </p:pic>
      <p:sp>
        <p:nvSpPr>
          <p:cNvPr id="2" name="Title 1">
            <a:extLst>
              <a:ext uri="{FF2B5EF4-FFF2-40B4-BE49-F238E27FC236}">
                <a16:creationId xmlns:a16="http://schemas.microsoft.com/office/drawing/2014/main" id="{2562F3C8-F113-6720-85E5-3E6DEBDB3CF8}"/>
              </a:ext>
            </a:extLst>
          </p:cNvPr>
          <p:cNvSpPr>
            <a:spLocks noGrp="1"/>
          </p:cNvSpPr>
          <p:nvPr>
            <p:ph type="title"/>
          </p:nvPr>
        </p:nvSpPr>
        <p:spPr>
          <a:xfrm>
            <a:off x="138790" y="87501"/>
            <a:ext cx="10008100" cy="1325563"/>
          </a:xfrm>
        </p:spPr>
        <p:txBody>
          <a:bodyPr>
            <a:normAutofit/>
          </a:bodyPr>
          <a:lstStyle/>
          <a:p>
            <a:r>
              <a:rPr lang="en-GB" b="1" dirty="0"/>
              <a:t>Why a local monitoring approach?</a:t>
            </a:r>
            <a:br>
              <a:rPr lang="en-GB" dirty="0"/>
            </a:br>
            <a:endParaRPr lang="en-GB" dirty="0"/>
          </a:p>
        </p:txBody>
      </p:sp>
    </p:spTree>
    <p:extLst>
      <p:ext uri="{BB962C8B-B14F-4D97-AF65-F5344CB8AC3E}">
        <p14:creationId xmlns:p14="http://schemas.microsoft.com/office/powerpoint/2010/main" val="11938846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2FE8C7-5D9C-6F8B-3BAE-06C078EC62AE}"/>
              </a:ext>
            </a:extLst>
          </p:cNvPr>
          <p:cNvSpPr>
            <a:spLocks noGrp="1"/>
          </p:cNvSpPr>
          <p:nvPr>
            <p:ph type="title"/>
          </p:nvPr>
        </p:nvSpPr>
        <p:spPr>
          <a:xfrm>
            <a:off x="125192" y="-196509"/>
            <a:ext cx="8572130" cy="1325563"/>
          </a:xfrm>
        </p:spPr>
        <p:txBody>
          <a:bodyPr/>
          <a:lstStyle/>
          <a:p>
            <a:pPr>
              <a:lnSpc>
                <a:spcPts val="1800"/>
              </a:lnSpc>
              <a:spcBef>
                <a:spcPts val="900"/>
              </a:spcBef>
              <a:spcAft>
                <a:spcPts val="300"/>
              </a:spcAft>
            </a:pPr>
            <a:r>
              <a:rPr lang="en-GB" b="1"/>
              <a:t>Why a local monitoring approach?</a:t>
            </a:r>
            <a:endParaRPr lang="en-GB" b="1" dirty="0"/>
          </a:p>
        </p:txBody>
      </p:sp>
      <p:sp>
        <p:nvSpPr>
          <p:cNvPr id="9" name="Content Placeholder 2">
            <a:extLst>
              <a:ext uri="{FF2B5EF4-FFF2-40B4-BE49-F238E27FC236}">
                <a16:creationId xmlns:a16="http://schemas.microsoft.com/office/drawing/2014/main" id="{82695638-7C7B-6F04-24C2-877BFA38FBF2}"/>
              </a:ext>
            </a:extLst>
          </p:cNvPr>
          <p:cNvSpPr>
            <a:spLocks noGrp="1"/>
          </p:cNvSpPr>
          <p:nvPr>
            <p:ph idx="1"/>
          </p:nvPr>
        </p:nvSpPr>
        <p:spPr/>
        <p:txBody>
          <a:bodyPr vert="horz" lIns="91440" tIns="45720" rIns="91440" bIns="45720" rtlCol="0" anchor="t">
            <a:normAutofit/>
          </a:bodyPr>
          <a:lstStyle/>
          <a:p>
            <a:pPr lvl="1">
              <a:buFont typeface="Courier New" panose="020B0604020202020204" pitchFamily="34" charset="0"/>
              <a:buChar char="o"/>
            </a:pPr>
            <a:endParaRPr lang="en-US" dirty="0">
              <a:latin typeface="Arial" panose="020B0604020202020204" pitchFamily="34" charset="0"/>
              <a:cs typeface="Arial" panose="020B0604020202020204" pitchFamily="34" charset="0"/>
            </a:endParaRPr>
          </a:p>
          <a:p>
            <a:pPr lvl="1">
              <a:buFont typeface="Courier New" panose="020B0604020202020204" pitchFamily="34" charset="0"/>
              <a:buChar char="o"/>
            </a:pPr>
            <a:endParaRPr lang="en-US"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51320155-2D50-09B4-63C1-AE3A9BEBB226}"/>
              </a:ext>
            </a:extLst>
          </p:cNvPr>
          <p:cNvSpPr/>
          <p:nvPr/>
        </p:nvSpPr>
        <p:spPr>
          <a:xfrm>
            <a:off x="-31632" y="620326"/>
            <a:ext cx="12301805" cy="79421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i="0"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Consistency and standardisation of methods across projects allows for easier uptake, and results in a broader evidence base, easier comparison and counterfactual. Two approach of monitoring are useful together: </a:t>
            </a:r>
          </a:p>
        </p:txBody>
      </p:sp>
      <p:cxnSp>
        <p:nvCxnSpPr>
          <p:cNvPr id="12" name="Straight Connector 11">
            <a:extLst>
              <a:ext uri="{FF2B5EF4-FFF2-40B4-BE49-F238E27FC236}">
                <a16:creationId xmlns:a16="http://schemas.microsoft.com/office/drawing/2014/main" id="{75247795-0B3B-17F8-19C2-7FFB955FC236}"/>
              </a:ext>
            </a:extLst>
          </p:cNvPr>
          <p:cNvCxnSpPr>
            <a:cxnSpLocks/>
          </p:cNvCxnSpPr>
          <p:nvPr/>
        </p:nvCxnSpPr>
        <p:spPr>
          <a:xfrm>
            <a:off x="6561006" y="1552340"/>
            <a:ext cx="0" cy="4624623"/>
          </a:xfrm>
          <a:prstGeom prst="line">
            <a:avLst/>
          </a:prstGeom>
          <a:ln w="28575">
            <a:solidFill>
              <a:srgbClr val="548235"/>
            </a:solidFill>
          </a:ln>
        </p:spPr>
        <p:style>
          <a:lnRef idx="3">
            <a:schemeClr val="accent6"/>
          </a:lnRef>
          <a:fillRef idx="0">
            <a:schemeClr val="accent6"/>
          </a:fillRef>
          <a:effectRef idx="2">
            <a:schemeClr val="accent6"/>
          </a:effectRef>
          <a:fontRef idx="minor">
            <a:schemeClr val="tx1"/>
          </a:fontRef>
        </p:style>
      </p:cxnSp>
      <p:sp>
        <p:nvSpPr>
          <p:cNvPr id="15" name="TextBox 14">
            <a:extLst>
              <a:ext uri="{FF2B5EF4-FFF2-40B4-BE49-F238E27FC236}">
                <a16:creationId xmlns:a16="http://schemas.microsoft.com/office/drawing/2014/main" id="{4771670B-AA5F-5FF2-5CFA-8EA3E1877F45}"/>
              </a:ext>
            </a:extLst>
          </p:cNvPr>
          <p:cNvSpPr txBox="1"/>
          <p:nvPr/>
        </p:nvSpPr>
        <p:spPr>
          <a:xfrm>
            <a:off x="1322558" y="1246910"/>
            <a:ext cx="4025652" cy="369332"/>
          </a:xfrm>
          <a:prstGeom prst="rect">
            <a:avLst/>
          </a:prstGeom>
          <a:noFill/>
        </p:spPr>
        <p:txBody>
          <a:bodyPr wrap="square">
            <a:spAutoFit/>
          </a:bodyPr>
          <a:lstStyle/>
          <a:p>
            <a:r>
              <a:rPr lang="en-US" b="1" dirty="0">
                <a:latin typeface="Arial" panose="020B0604020202020204" pitchFamily="34" charset="0"/>
                <a:cs typeface="Arial" panose="020B0604020202020204" pitchFamily="34" charset="0"/>
              </a:rPr>
              <a:t>BACI (Before After Control Impact)</a:t>
            </a:r>
          </a:p>
        </p:txBody>
      </p:sp>
      <p:sp>
        <p:nvSpPr>
          <p:cNvPr id="17" name="TextBox 16">
            <a:extLst>
              <a:ext uri="{FF2B5EF4-FFF2-40B4-BE49-F238E27FC236}">
                <a16:creationId xmlns:a16="http://schemas.microsoft.com/office/drawing/2014/main" id="{4DB4D546-E9E5-D26D-1E79-74F427141154}"/>
              </a:ext>
            </a:extLst>
          </p:cNvPr>
          <p:cNvSpPr txBox="1"/>
          <p:nvPr/>
        </p:nvSpPr>
        <p:spPr>
          <a:xfrm>
            <a:off x="8611990" y="1246910"/>
            <a:ext cx="6921456" cy="369332"/>
          </a:xfrm>
          <a:prstGeom prst="rect">
            <a:avLst/>
          </a:prstGeom>
          <a:noFill/>
        </p:spPr>
        <p:txBody>
          <a:bodyPr wrap="square">
            <a:spAutoFit/>
          </a:bodyPr>
          <a:lstStyle/>
          <a:p>
            <a:pPr>
              <a:lnSpc>
                <a:spcPct val="100000"/>
              </a:lnSpc>
            </a:pPr>
            <a:r>
              <a:rPr lang="en-US" b="1" dirty="0">
                <a:latin typeface="Arial" panose="020B0604020202020204" pitchFamily="34" charset="0"/>
                <a:cs typeface="Arial" panose="020B0604020202020204" pitchFamily="34" charset="0"/>
              </a:rPr>
              <a:t>Landscape</a:t>
            </a:r>
          </a:p>
        </p:txBody>
      </p:sp>
      <p:sp>
        <p:nvSpPr>
          <p:cNvPr id="18" name="Rectangle: Rounded Corners 17">
            <a:extLst>
              <a:ext uri="{FF2B5EF4-FFF2-40B4-BE49-F238E27FC236}">
                <a16:creationId xmlns:a16="http://schemas.microsoft.com/office/drawing/2014/main" id="{6D94BD3B-DB5A-4BD5-A97E-6DB10D98EDD6}"/>
              </a:ext>
            </a:extLst>
          </p:cNvPr>
          <p:cNvSpPr/>
          <p:nvPr/>
        </p:nvSpPr>
        <p:spPr>
          <a:xfrm>
            <a:off x="774080" y="1622968"/>
            <a:ext cx="4724399" cy="369332"/>
          </a:xfrm>
          <a:prstGeom prst="roundRect">
            <a:avLst/>
          </a:prstGeom>
          <a:solidFill>
            <a:srgbClr val="E2F0D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Arial" panose="020B0604020202020204" pitchFamily="34" charset="0"/>
                <a:cs typeface="Arial" panose="020B0604020202020204" pitchFamily="34" charset="0"/>
              </a:rPr>
              <a:t>Assess intervention level</a:t>
            </a:r>
          </a:p>
        </p:txBody>
      </p:sp>
      <p:sp>
        <p:nvSpPr>
          <p:cNvPr id="20" name="Rectangle: Rounded Corners 19">
            <a:extLst>
              <a:ext uri="{FF2B5EF4-FFF2-40B4-BE49-F238E27FC236}">
                <a16:creationId xmlns:a16="http://schemas.microsoft.com/office/drawing/2014/main" id="{939C8197-C298-34B1-A7D7-CEC7D313652C}"/>
              </a:ext>
            </a:extLst>
          </p:cNvPr>
          <p:cNvSpPr/>
          <p:nvPr/>
        </p:nvSpPr>
        <p:spPr>
          <a:xfrm>
            <a:off x="6888975" y="1622968"/>
            <a:ext cx="4724399" cy="369332"/>
          </a:xfrm>
          <a:prstGeom prst="roundRect">
            <a:avLst/>
          </a:prstGeom>
          <a:solidFill>
            <a:srgbClr val="E2F0D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Arial" panose="020B0604020202020204" pitchFamily="34" charset="0"/>
                <a:cs typeface="Arial" panose="020B0604020202020204" pitchFamily="34" charset="0"/>
              </a:rPr>
              <a:t>Assess scale of impact</a:t>
            </a:r>
          </a:p>
        </p:txBody>
      </p:sp>
      <p:sp>
        <p:nvSpPr>
          <p:cNvPr id="23" name="Rectangle: Rounded Corners 22">
            <a:extLst>
              <a:ext uri="{FF2B5EF4-FFF2-40B4-BE49-F238E27FC236}">
                <a16:creationId xmlns:a16="http://schemas.microsoft.com/office/drawing/2014/main" id="{28168244-C258-084E-44B5-AB9E3DE4BE2E}"/>
              </a:ext>
            </a:extLst>
          </p:cNvPr>
          <p:cNvSpPr/>
          <p:nvPr/>
        </p:nvSpPr>
        <p:spPr>
          <a:xfrm>
            <a:off x="125192" y="2106612"/>
            <a:ext cx="2362200" cy="686328"/>
          </a:xfrm>
          <a:prstGeom prst="roundRect">
            <a:avLst/>
          </a:prstGeom>
          <a:solidFill>
            <a:srgbClr val="E2F0D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Arial" panose="020B0604020202020204" pitchFamily="34" charset="0"/>
                <a:cs typeface="Arial" panose="020B0604020202020204" pitchFamily="34" charset="0"/>
              </a:rPr>
              <a:t>Centrally deployed</a:t>
            </a:r>
          </a:p>
        </p:txBody>
      </p:sp>
      <p:cxnSp>
        <p:nvCxnSpPr>
          <p:cNvPr id="31" name="Straight Arrow Connector 30">
            <a:extLst>
              <a:ext uri="{FF2B5EF4-FFF2-40B4-BE49-F238E27FC236}">
                <a16:creationId xmlns:a16="http://schemas.microsoft.com/office/drawing/2014/main" id="{2FDE9C54-69B3-7C45-5BED-B88F71284AFB}"/>
              </a:ext>
            </a:extLst>
          </p:cNvPr>
          <p:cNvCxnSpPr>
            <a:cxnSpLocks/>
            <a:stCxn id="23" idx="3"/>
            <a:endCxn id="36" idx="1"/>
          </p:cNvCxnSpPr>
          <p:nvPr/>
        </p:nvCxnSpPr>
        <p:spPr>
          <a:xfrm flipV="1">
            <a:off x="2487392" y="2447856"/>
            <a:ext cx="581727" cy="192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36" name="Rectangle: Rounded Corners 35">
            <a:extLst>
              <a:ext uri="{FF2B5EF4-FFF2-40B4-BE49-F238E27FC236}">
                <a16:creationId xmlns:a16="http://schemas.microsoft.com/office/drawing/2014/main" id="{C8435E5B-BEFA-B698-8490-7DC1316C9BC8}"/>
              </a:ext>
            </a:extLst>
          </p:cNvPr>
          <p:cNvSpPr/>
          <p:nvPr/>
        </p:nvSpPr>
        <p:spPr>
          <a:xfrm>
            <a:off x="3069119" y="2050750"/>
            <a:ext cx="2747480" cy="794212"/>
          </a:xfrm>
          <a:prstGeom prst="roundRect">
            <a:avLst/>
          </a:prstGeom>
          <a:solidFill>
            <a:srgbClr val="E2F0D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Arial" panose="020B0604020202020204" pitchFamily="34" charset="0"/>
                <a:cs typeface="Arial" panose="020B0604020202020204" pitchFamily="34" charset="0"/>
              </a:rPr>
              <a:t>Test intervention for direct feedback on impact at site scale</a:t>
            </a:r>
          </a:p>
        </p:txBody>
      </p:sp>
      <p:grpSp>
        <p:nvGrpSpPr>
          <p:cNvPr id="62" name="Group 61" descr="An example of a field from satellite imagery with one blue tit, an arrow shows habitat creation on this field increases blue tit population to 3. The third part of this shows that repetition at different part of the UK can provide information about the intervention habitat creation can increase bird abundance and provide early evidence for policy">
            <a:extLst>
              <a:ext uri="{FF2B5EF4-FFF2-40B4-BE49-F238E27FC236}">
                <a16:creationId xmlns:a16="http://schemas.microsoft.com/office/drawing/2014/main" id="{846C7725-65ED-5BCC-8F15-B66D13B17164}"/>
              </a:ext>
            </a:extLst>
          </p:cNvPr>
          <p:cNvGrpSpPr/>
          <p:nvPr/>
        </p:nvGrpSpPr>
        <p:grpSpPr>
          <a:xfrm>
            <a:off x="39564" y="2970123"/>
            <a:ext cx="8946753" cy="3081437"/>
            <a:chOff x="1708111" y="920554"/>
            <a:chExt cx="8946753" cy="3081437"/>
          </a:xfrm>
        </p:grpSpPr>
        <p:grpSp>
          <p:nvGrpSpPr>
            <p:cNvPr id="63" name="Group 62">
              <a:extLst>
                <a:ext uri="{FF2B5EF4-FFF2-40B4-BE49-F238E27FC236}">
                  <a16:creationId xmlns:a16="http://schemas.microsoft.com/office/drawing/2014/main" id="{9D848492-6F31-389F-3DFC-478087FE6720}"/>
                </a:ext>
              </a:extLst>
            </p:cNvPr>
            <p:cNvGrpSpPr/>
            <p:nvPr/>
          </p:nvGrpSpPr>
          <p:grpSpPr>
            <a:xfrm>
              <a:off x="1838570" y="1836388"/>
              <a:ext cx="1242628" cy="2036082"/>
              <a:chOff x="1718092" y="2848099"/>
              <a:chExt cx="839772" cy="1307939"/>
            </a:xfrm>
          </p:grpSpPr>
          <p:pic>
            <p:nvPicPr>
              <p:cNvPr id="83" name="Picture 82">
                <a:extLst>
                  <a:ext uri="{FF2B5EF4-FFF2-40B4-BE49-F238E27FC236}">
                    <a16:creationId xmlns:a16="http://schemas.microsoft.com/office/drawing/2014/main" id="{DD9EF692-5597-ACA0-DCE2-51F82791BE7F}"/>
                  </a:ext>
                </a:extLst>
              </p:cNvPr>
              <p:cNvPicPr>
                <a:picLocks noChangeAspect="1"/>
              </p:cNvPicPr>
              <p:nvPr/>
            </p:nvPicPr>
            <p:blipFill>
              <a:blip r:embed="rId3"/>
              <a:stretch>
                <a:fillRect/>
              </a:stretch>
            </p:blipFill>
            <p:spPr>
              <a:xfrm>
                <a:off x="1959369" y="2848099"/>
                <a:ext cx="598495" cy="834521"/>
              </a:xfrm>
              <a:prstGeom prst="rect">
                <a:avLst/>
              </a:prstGeom>
            </p:spPr>
          </p:pic>
          <p:pic>
            <p:nvPicPr>
              <p:cNvPr id="84" name="Picture 83" descr="A comparison of a satellite image of a farm&#10;&#10;AI-generated content may be incorrect.">
                <a:extLst>
                  <a:ext uri="{FF2B5EF4-FFF2-40B4-BE49-F238E27FC236}">
                    <a16:creationId xmlns:a16="http://schemas.microsoft.com/office/drawing/2014/main" id="{66044FAC-F2E0-5B3C-791C-FCB30AAE2BE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718092" y="3718725"/>
                <a:ext cx="510560" cy="437313"/>
              </a:xfrm>
              <a:prstGeom prst="rect">
                <a:avLst/>
              </a:prstGeom>
            </p:spPr>
          </p:pic>
          <p:cxnSp>
            <p:nvCxnSpPr>
              <p:cNvPr id="85" name="Straight Connector 84">
                <a:extLst>
                  <a:ext uri="{FF2B5EF4-FFF2-40B4-BE49-F238E27FC236}">
                    <a16:creationId xmlns:a16="http://schemas.microsoft.com/office/drawing/2014/main" id="{2617D0B6-C94C-7F7C-E7B2-B9202FAF0AFF}"/>
                  </a:ext>
                </a:extLst>
              </p:cNvPr>
              <p:cNvCxnSpPr>
                <a:cxnSpLocks/>
              </p:cNvCxnSpPr>
              <p:nvPr/>
            </p:nvCxnSpPr>
            <p:spPr>
              <a:xfrm flipV="1">
                <a:off x="1994227" y="3682620"/>
                <a:ext cx="563637" cy="329048"/>
              </a:xfrm>
              <a:prstGeom prst="line">
                <a:avLst/>
              </a:prstGeom>
            </p:spPr>
            <p:style>
              <a:lnRef idx="2">
                <a:schemeClr val="accent1"/>
              </a:lnRef>
              <a:fillRef idx="0">
                <a:schemeClr val="accent1"/>
              </a:fillRef>
              <a:effectRef idx="1">
                <a:schemeClr val="accent1"/>
              </a:effectRef>
              <a:fontRef idx="minor">
                <a:schemeClr val="tx1"/>
              </a:fontRef>
            </p:style>
          </p:cxnSp>
        </p:grpSp>
        <p:pic>
          <p:nvPicPr>
            <p:cNvPr id="64" name="Picture 63" descr="A bird standing on a rock&#10;&#10;AI-generated content may be incorrect.">
              <a:extLst>
                <a:ext uri="{FF2B5EF4-FFF2-40B4-BE49-F238E27FC236}">
                  <a16:creationId xmlns:a16="http://schemas.microsoft.com/office/drawing/2014/main" id="{3F11DF40-1353-6C7D-526B-B499B0195A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708111" y="1353271"/>
              <a:ext cx="844847" cy="519906"/>
            </a:xfrm>
            <a:prstGeom prst="rect">
              <a:avLst/>
            </a:prstGeom>
          </p:spPr>
        </p:pic>
        <p:sp>
          <p:nvSpPr>
            <p:cNvPr id="65" name="TextBox 64">
              <a:extLst>
                <a:ext uri="{FF2B5EF4-FFF2-40B4-BE49-F238E27FC236}">
                  <a16:creationId xmlns:a16="http://schemas.microsoft.com/office/drawing/2014/main" id="{E46547E6-0658-E844-884B-E9B79685E65B}"/>
                </a:ext>
              </a:extLst>
            </p:cNvPr>
            <p:cNvSpPr txBox="1"/>
            <p:nvPr/>
          </p:nvSpPr>
          <p:spPr>
            <a:xfrm>
              <a:off x="2288954" y="1285625"/>
              <a:ext cx="844846" cy="430887"/>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n Before =1</a:t>
              </a:r>
            </a:p>
          </p:txBody>
        </p:sp>
        <p:pic>
          <p:nvPicPr>
            <p:cNvPr id="66" name="Picture 65">
              <a:extLst>
                <a:ext uri="{FF2B5EF4-FFF2-40B4-BE49-F238E27FC236}">
                  <a16:creationId xmlns:a16="http://schemas.microsoft.com/office/drawing/2014/main" id="{EEA540C5-078F-7381-E4C6-2528EF832EF3}"/>
                </a:ext>
              </a:extLst>
            </p:cNvPr>
            <p:cNvPicPr>
              <a:picLocks noChangeAspect="1"/>
            </p:cNvPicPr>
            <p:nvPr/>
          </p:nvPicPr>
          <p:blipFill>
            <a:blip r:embed="rId7"/>
            <a:stretch>
              <a:fillRect/>
            </a:stretch>
          </p:blipFill>
          <p:spPr>
            <a:xfrm>
              <a:off x="3554478" y="2072194"/>
              <a:ext cx="1438601" cy="952499"/>
            </a:xfrm>
            <a:prstGeom prst="rect">
              <a:avLst/>
            </a:prstGeom>
          </p:spPr>
        </p:pic>
        <p:sp>
          <p:nvSpPr>
            <p:cNvPr id="67" name="TextBox 66">
              <a:extLst>
                <a:ext uri="{FF2B5EF4-FFF2-40B4-BE49-F238E27FC236}">
                  <a16:creationId xmlns:a16="http://schemas.microsoft.com/office/drawing/2014/main" id="{C1C5C911-B67F-A6EE-E09D-D9BEC29304FF}"/>
                </a:ext>
              </a:extLst>
            </p:cNvPr>
            <p:cNvSpPr txBox="1"/>
            <p:nvPr/>
          </p:nvSpPr>
          <p:spPr>
            <a:xfrm>
              <a:off x="3125331" y="920554"/>
              <a:ext cx="1249680" cy="461665"/>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Habitat creation</a:t>
              </a:r>
            </a:p>
          </p:txBody>
        </p:sp>
        <p:sp>
          <p:nvSpPr>
            <p:cNvPr id="68" name="Arrow: Curved Down 67">
              <a:extLst>
                <a:ext uri="{FF2B5EF4-FFF2-40B4-BE49-F238E27FC236}">
                  <a16:creationId xmlns:a16="http://schemas.microsoft.com/office/drawing/2014/main" id="{C0A2F279-0B19-3013-AE9B-D8010C418019}"/>
                </a:ext>
              </a:extLst>
            </p:cNvPr>
            <p:cNvSpPr/>
            <p:nvPr/>
          </p:nvSpPr>
          <p:spPr>
            <a:xfrm>
              <a:off x="2964180" y="1319353"/>
              <a:ext cx="1082007" cy="388620"/>
            </a:xfrm>
            <a:prstGeom prst="curvedDownArrow">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Arial" panose="020B0604020202020204" pitchFamily="34" charset="0"/>
                <a:cs typeface="Arial" panose="020B0604020202020204" pitchFamily="34" charset="0"/>
              </a:endParaRPr>
            </a:p>
          </p:txBody>
        </p:sp>
        <p:pic>
          <p:nvPicPr>
            <p:cNvPr id="69" name="Picture 68" descr="A bird standing on a rock&#10;&#10;AI-generated content may be incorrect.">
              <a:extLst>
                <a:ext uri="{FF2B5EF4-FFF2-40B4-BE49-F238E27FC236}">
                  <a16:creationId xmlns:a16="http://schemas.microsoft.com/office/drawing/2014/main" id="{28E36C0F-6C0A-25DC-6846-10AB6F10335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933267" y="1308688"/>
              <a:ext cx="844847" cy="519906"/>
            </a:xfrm>
            <a:prstGeom prst="rect">
              <a:avLst/>
            </a:prstGeom>
          </p:spPr>
        </p:pic>
        <p:sp>
          <p:nvSpPr>
            <p:cNvPr id="70" name="TextBox 69">
              <a:extLst>
                <a:ext uri="{FF2B5EF4-FFF2-40B4-BE49-F238E27FC236}">
                  <a16:creationId xmlns:a16="http://schemas.microsoft.com/office/drawing/2014/main" id="{6D85BF5F-2201-C30E-5E97-8181E51F73AE}"/>
                </a:ext>
              </a:extLst>
            </p:cNvPr>
            <p:cNvSpPr txBox="1"/>
            <p:nvPr/>
          </p:nvSpPr>
          <p:spPr>
            <a:xfrm>
              <a:off x="4411177" y="1256616"/>
              <a:ext cx="844846" cy="261610"/>
            </a:xfrm>
            <a:prstGeom prst="rect">
              <a:avLst/>
            </a:prstGeom>
            <a:noFill/>
          </p:spPr>
          <p:txBody>
            <a:bodyPr wrap="square" rtlCol="0">
              <a:spAutoFit/>
            </a:bodyPr>
            <a:lstStyle/>
            <a:p>
              <a:r>
                <a:rPr lang="en-GB" sz="1100" dirty="0">
                  <a:latin typeface="Arial" panose="020B0604020202020204" pitchFamily="34" charset="0"/>
                  <a:cs typeface="Arial" panose="020B0604020202020204" pitchFamily="34" charset="0"/>
                </a:rPr>
                <a:t>n After =3</a:t>
              </a:r>
            </a:p>
          </p:txBody>
        </p:sp>
        <p:pic>
          <p:nvPicPr>
            <p:cNvPr id="71" name="Picture 70" descr="A bird standing on a rock&#10;&#10;AI-generated content may be incorrect.">
              <a:extLst>
                <a:ext uri="{FF2B5EF4-FFF2-40B4-BE49-F238E27FC236}">
                  <a16:creationId xmlns:a16="http://schemas.microsoft.com/office/drawing/2014/main" id="{4E100665-A7B9-0037-FC64-67FB03344F1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573709" y="2288491"/>
              <a:ext cx="844847" cy="519906"/>
            </a:xfrm>
            <a:prstGeom prst="rect">
              <a:avLst/>
            </a:prstGeom>
          </p:spPr>
        </p:pic>
        <p:pic>
          <p:nvPicPr>
            <p:cNvPr id="72" name="Picture 71" descr="A bird standing on a rock&#10;&#10;AI-generated content may be incorrect.">
              <a:extLst>
                <a:ext uri="{FF2B5EF4-FFF2-40B4-BE49-F238E27FC236}">
                  <a16:creationId xmlns:a16="http://schemas.microsoft.com/office/drawing/2014/main" id="{6A634CFF-A95F-4627-CADB-8F19ED397D7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4263427" y="2266805"/>
              <a:ext cx="844847" cy="519906"/>
            </a:xfrm>
            <a:prstGeom prst="rect">
              <a:avLst/>
            </a:prstGeom>
          </p:spPr>
        </p:pic>
        <p:pic>
          <p:nvPicPr>
            <p:cNvPr id="73" name="Picture 72" descr="A bird standing on a rock&#10;&#10;AI-generated content may be incorrect.">
              <a:extLst>
                <a:ext uri="{FF2B5EF4-FFF2-40B4-BE49-F238E27FC236}">
                  <a16:creationId xmlns:a16="http://schemas.microsoft.com/office/drawing/2014/main" id="{258FFEC6-419E-AD9E-76F1-7FC84139D30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3813862" y="2671794"/>
              <a:ext cx="844847" cy="519906"/>
            </a:xfrm>
            <a:prstGeom prst="rect">
              <a:avLst/>
            </a:prstGeom>
          </p:spPr>
        </p:pic>
        <p:cxnSp>
          <p:nvCxnSpPr>
            <p:cNvPr id="74" name="Straight Connector 73">
              <a:extLst>
                <a:ext uri="{FF2B5EF4-FFF2-40B4-BE49-F238E27FC236}">
                  <a16:creationId xmlns:a16="http://schemas.microsoft.com/office/drawing/2014/main" id="{78178A0D-24D3-A2C6-603D-46320DCCB222}"/>
                </a:ext>
              </a:extLst>
            </p:cNvPr>
            <p:cNvCxnSpPr>
              <a:cxnSpLocks/>
            </p:cNvCxnSpPr>
            <p:nvPr/>
          </p:nvCxnSpPr>
          <p:spPr>
            <a:xfrm flipV="1">
              <a:off x="2195593" y="3135495"/>
              <a:ext cx="0" cy="293505"/>
            </a:xfrm>
            <a:prstGeom prst="line">
              <a:avLst/>
            </a:prstGeom>
          </p:spPr>
          <p:style>
            <a:lnRef idx="2">
              <a:schemeClr val="accent1"/>
            </a:lnRef>
            <a:fillRef idx="0">
              <a:schemeClr val="accent1"/>
            </a:fillRef>
            <a:effectRef idx="1">
              <a:schemeClr val="accent1"/>
            </a:effectRef>
            <a:fontRef idx="minor">
              <a:schemeClr val="tx1"/>
            </a:fontRef>
          </p:style>
        </p:cxnSp>
        <p:sp>
          <p:nvSpPr>
            <p:cNvPr id="75" name="TextBox 74">
              <a:extLst>
                <a:ext uri="{FF2B5EF4-FFF2-40B4-BE49-F238E27FC236}">
                  <a16:creationId xmlns:a16="http://schemas.microsoft.com/office/drawing/2014/main" id="{659A96AD-9306-5AA3-AC38-6324161B3D52}"/>
                </a:ext>
              </a:extLst>
            </p:cNvPr>
            <p:cNvSpPr txBox="1"/>
            <p:nvPr/>
          </p:nvSpPr>
          <p:spPr>
            <a:xfrm>
              <a:off x="5192072" y="948843"/>
              <a:ext cx="2335083" cy="461665"/>
            </a:xfrm>
            <a:prstGeom prst="rect">
              <a:avLst/>
            </a:prstGeom>
            <a:noFill/>
          </p:spPr>
          <p:txBody>
            <a:bodyPr wrap="square" rtlCol="0">
              <a:spAutoFit/>
            </a:bodyPr>
            <a:lstStyle/>
            <a:p>
              <a:r>
                <a:rPr lang="en-GB" sz="1200" b="1" dirty="0">
                  <a:latin typeface="Arial" panose="020B0604020202020204" pitchFamily="34" charset="0"/>
                  <a:cs typeface="Arial" panose="020B0604020202020204" pitchFamily="34" charset="0"/>
                </a:rPr>
                <a:t>X Repetition across country and aggregation results</a:t>
              </a:r>
            </a:p>
          </p:txBody>
        </p:sp>
        <p:sp>
          <p:nvSpPr>
            <p:cNvPr id="76" name="Arrow: Curved Down 75">
              <a:extLst>
                <a:ext uri="{FF2B5EF4-FFF2-40B4-BE49-F238E27FC236}">
                  <a16:creationId xmlns:a16="http://schemas.microsoft.com/office/drawing/2014/main" id="{5C1C52CC-6B8E-09FE-3285-CCC0FA96B6D4}"/>
                </a:ext>
              </a:extLst>
            </p:cNvPr>
            <p:cNvSpPr/>
            <p:nvPr/>
          </p:nvSpPr>
          <p:spPr>
            <a:xfrm>
              <a:off x="5070035" y="1440592"/>
              <a:ext cx="1076197" cy="282146"/>
            </a:xfrm>
            <a:prstGeom prst="curvedDownArrow">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latin typeface="Arial" panose="020B0604020202020204" pitchFamily="34" charset="0"/>
                <a:cs typeface="Arial" panose="020B0604020202020204" pitchFamily="34" charset="0"/>
              </a:endParaRPr>
            </a:p>
          </p:txBody>
        </p:sp>
        <p:pic>
          <p:nvPicPr>
            <p:cNvPr id="77" name="Picture 76" descr="A outline of a map&#10;&#10;AI-generated content may be incorrect.">
              <a:extLst>
                <a:ext uri="{FF2B5EF4-FFF2-40B4-BE49-F238E27FC236}">
                  <a16:creationId xmlns:a16="http://schemas.microsoft.com/office/drawing/2014/main" id="{D28C9CAE-9F43-6517-BA52-BC8159D5391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026759" y="1760005"/>
              <a:ext cx="1637198" cy="1861100"/>
            </a:xfrm>
            <a:prstGeom prst="rect">
              <a:avLst/>
            </a:prstGeom>
          </p:spPr>
        </p:pic>
        <p:cxnSp>
          <p:nvCxnSpPr>
            <p:cNvPr id="78" name="Straight Arrow Connector 77">
              <a:extLst>
                <a:ext uri="{FF2B5EF4-FFF2-40B4-BE49-F238E27FC236}">
                  <a16:creationId xmlns:a16="http://schemas.microsoft.com/office/drawing/2014/main" id="{93443EB0-00B9-47AC-7D2D-20F00AC2D080}"/>
                </a:ext>
              </a:extLst>
            </p:cNvPr>
            <p:cNvCxnSpPr/>
            <p:nvPr/>
          </p:nvCxnSpPr>
          <p:spPr>
            <a:xfrm flipV="1">
              <a:off x="4833600" y="2288491"/>
              <a:ext cx="814725" cy="259952"/>
            </a:xfrm>
            <a:prstGeom prst="straightConnector1">
              <a:avLst/>
            </a:prstGeom>
            <a:ln>
              <a:solidFill>
                <a:srgbClr val="548235"/>
              </a:solidFill>
              <a:tailEnd type="triangle"/>
            </a:ln>
          </p:spPr>
          <p:style>
            <a:lnRef idx="2">
              <a:schemeClr val="accent6"/>
            </a:lnRef>
            <a:fillRef idx="0">
              <a:schemeClr val="accent6"/>
            </a:fillRef>
            <a:effectRef idx="1">
              <a:schemeClr val="accent6"/>
            </a:effectRef>
            <a:fontRef idx="minor">
              <a:schemeClr val="tx1"/>
            </a:fontRef>
          </p:style>
        </p:cxnSp>
        <p:cxnSp>
          <p:nvCxnSpPr>
            <p:cNvPr id="79" name="Straight Arrow Connector 78">
              <a:extLst>
                <a:ext uri="{FF2B5EF4-FFF2-40B4-BE49-F238E27FC236}">
                  <a16:creationId xmlns:a16="http://schemas.microsoft.com/office/drawing/2014/main" id="{C5AE924A-A987-3E08-96E6-8F2CA9CF3DC3}"/>
                </a:ext>
              </a:extLst>
            </p:cNvPr>
            <p:cNvCxnSpPr>
              <a:cxnSpLocks/>
            </p:cNvCxnSpPr>
            <p:nvPr/>
          </p:nvCxnSpPr>
          <p:spPr>
            <a:xfrm>
              <a:off x="4855742" y="2631947"/>
              <a:ext cx="1345033" cy="55697"/>
            </a:xfrm>
            <a:prstGeom prst="straightConnector1">
              <a:avLst/>
            </a:prstGeom>
            <a:ln>
              <a:solidFill>
                <a:srgbClr val="548235"/>
              </a:solidFill>
              <a:tailEnd type="triangle"/>
            </a:ln>
          </p:spPr>
          <p:style>
            <a:lnRef idx="2">
              <a:schemeClr val="accent6"/>
            </a:lnRef>
            <a:fillRef idx="0">
              <a:schemeClr val="accent6"/>
            </a:fillRef>
            <a:effectRef idx="1">
              <a:schemeClr val="accent6"/>
            </a:effectRef>
            <a:fontRef idx="minor">
              <a:schemeClr val="tx1"/>
            </a:fontRef>
          </p:style>
        </p:cxnSp>
        <p:cxnSp>
          <p:nvCxnSpPr>
            <p:cNvPr id="80" name="Straight Arrow Connector 79">
              <a:extLst>
                <a:ext uri="{FF2B5EF4-FFF2-40B4-BE49-F238E27FC236}">
                  <a16:creationId xmlns:a16="http://schemas.microsoft.com/office/drawing/2014/main" id="{D08867DA-6A8B-8C8C-0172-8DB94BBB3E60}"/>
                </a:ext>
              </a:extLst>
            </p:cNvPr>
            <p:cNvCxnSpPr>
              <a:cxnSpLocks/>
            </p:cNvCxnSpPr>
            <p:nvPr/>
          </p:nvCxnSpPr>
          <p:spPr>
            <a:xfrm>
              <a:off x="4734838" y="2880173"/>
              <a:ext cx="1392141" cy="118438"/>
            </a:xfrm>
            <a:prstGeom prst="straightConnector1">
              <a:avLst/>
            </a:prstGeom>
            <a:ln>
              <a:solidFill>
                <a:srgbClr val="548235"/>
              </a:solidFill>
              <a:tailEnd type="triangle"/>
            </a:ln>
          </p:spPr>
          <p:style>
            <a:lnRef idx="2">
              <a:schemeClr val="accent6"/>
            </a:lnRef>
            <a:fillRef idx="0">
              <a:schemeClr val="accent6"/>
            </a:fillRef>
            <a:effectRef idx="1">
              <a:schemeClr val="accent6"/>
            </a:effectRef>
            <a:fontRef idx="minor">
              <a:schemeClr val="tx1"/>
            </a:fontRef>
          </p:style>
        </p:cxnSp>
        <p:cxnSp>
          <p:nvCxnSpPr>
            <p:cNvPr id="81" name="Straight Arrow Connector 80">
              <a:extLst>
                <a:ext uri="{FF2B5EF4-FFF2-40B4-BE49-F238E27FC236}">
                  <a16:creationId xmlns:a16="http://schemas.microsoft.com/office/drawing/2014/main" id="{88E7553D-E3EE-0844-0CC2-538A0F9A09F2}"/>
                </a:ext>
              </a:extLst>
            </p:cNvPr>
            <p:cNvCxnSpPr>
              <a:cxnSpLocks/>
            </p:cNvCxnSpPr>
            <p:nvPr/>
          </p:nvCxnSpPr>
          <p:spPr>
            <a:xfrm flipV="1">
              <a:off x="4905924" y="2418467"/>
              <a:ext cx="1056242" cy="308745"/>
            </a:xfrm>
            <a:prstGeom prst="straightConnector1">
              <a:avLst/>
            </a:prstGeom>
            <a:ln>
              <a:solidFill>
                <a:srgbClr val="548235"/>
              </a:solidFill>
              <a:tailEnd type="triangle"/>
            </a:ln>
          </p:spPr>
          <p:style>
            <a:lnRef idx="2">
              <a:schemeClr val="accent6"/>
            </a:lnRef>
            <a:fillRef idx="0">
              <a:schemeClr val="accent6"/>
            </a:fillRef>
            <a:effectRef idx="1">
              <a:schemeClr val="accent6"/>
            </a:effectRef>
            <a:fontRef idx="minor">
              <a:schemeClr val="tx1"/>
            </a:fontRef>
          </p:style>
        </p:cxnSp>
        <p:sp>
          <p:nvSpPr>
            <p:cNvPr id="82" name="TextBox 81">
              <a:extLst>
                <a:ext uri="{FF2B5EF4-FFF2-40B4-BE49-F238E27FC236}">
                  <a16:creationId xmlns:a16="http://schemas.microsoft.com/office/drawing/2014/main" id="{FBEEB6BF-45D4-7946-6529-D4FF5E00D0FD}"/>
                </a:ext>
              </a:extLst>
            </p:cNvPr>
            <p:cNvSpPr txBox="1"/>
            <p:nvPr/>
          </p:nvSpPr>
          <p:spPr>
            <a:xfrm>
              <a:off x="6704806" y="1586382"/>
              <a:ext cx="1441530" cy="1384995"/>
            </a:xfrm>
            <a:prstGeom prst="rect">
              <a:avLst/>
            </a:prstGeom>
            <a:solidFill>
              <a:srgbClr val="548235"/>
            </a:solidFill>
          </p:spPr>
          <p:txBody>
            <a:bodyPr wrap="square" rtlCol="0">
              <a:spAutoFit/>
            </a:bodyPr>
            <a:lstStyle/>
            <a:p>
              <a:pPr algn="ctr"/>
              <a:r>
                <a:rPr lang="en-GB" sz="1200" b="1" dirty="0">
                  <a:solidFill>
                    <a:schemeClr val="bg1"/>
                  </a:solidFill>
                  <a:latin typeface="Arial" panose="020B0604020202020204" pitchFamily="34" charset="0"/>
                  <a:cs typeface="Arial" panose="020B0604020202020204" pitchFamily="34" charset="0"/>
                </a:rPr>
                <a:t>Impact: Intervention “habitat creation”  increase bird abundance of XX for </a:t>
              </a:r>
              <a:r>
                <a:rPr lang="en-GB" sz="1200" b="1" dirty="0" err="1">
                  <a:solidFill>
                    <a:schemeClr val="bg1"/>
                  </a:solidFill>
                  <a:latin typeface="Arial" panose="020B0604020202020204" pitchFamily="34" charset="0"/>
                  <a:cs typeface="Arial" panose="020B0604020202020204" pitchFamily="34" charset="0"/>
                </a:rPr>
                <a:t>Xx</a:t>
              </a:r>
              <a:r>
                <a:rPr lang="en-GB" sz="1200" b="1" dirty="0">
                  <a:solidFill>
                    <a:schemeClr val="bg1"/>
                  </a:solidFill>
                  <a:latin typeface="Arial" panose="020B0604020202020204" pitchFamily="34" charset="0"/>
                  <a:cs typeface="Arial" panose="020B0604020202020204" pitchFamily="34" charset="0"/>
                </a:rPr>
                <a:t> ha </a:t>
              </a:r>
            </a:p>
          </p:txBody>
        </p:sp>
        <p:cxnSp>
          <p:nvCxnSpPr>
            <p:cNvPr id="88" name="Straight Arrow Connector 87">
              <a:extLst>
                <a:ext uri="{FF2B5EF4-FFF2-40B4-BE49-F238E27FC236}">
                  <a16:creationId xmlns:a16="http://schemas.microsoft.com/office/drawing/2014/main" id="{E1747335-3946-C1C1-A012-D045FB69EEC9}"/>
                </a:ext>
              </a:extLst>
            </p:cNvPr>
            <p:cNvCxnSpPr>
              <a:cxnSpLocks/>
            </p:cNvCxnSpPr>
            <p:nvPr/>
          </p:nvCxnSpPr>
          <p:spPr>
            <a:xfrm>
              <a:off x="4623398" y="3022383"/>
              <a:ext cx="1144670" cy="271128"/>
            </a:xfrm>
            <a:prstGeom prst="straightConnector1">
              <a:avLst/>
            </a:prstGeom>
            <a:ln>
              <a:solidFill>
                <a:srgbClr val="548235"/>
              </a:solidFill>
              <a:tailEnd type="triangle"/>
            </a:ln>
          </p:spPr>
          <p:style>
            <a:lnRef idx="2">
              <a:schemeClr val="accent6"/>
            </a:lnRef>
            <a:fillRef idx="0">
              <a:schemeClr val="accent6"/>
            </a:fillRef>
            <a:effectRef idx="1">
              <a:schemeClr val="accent6"/>
            </a:effectRef>
            <a:fontRef idx="minor">
              <a:schemeClr val="tx1"/>
            </a:fontRef>
          </p:style>
        </p:cxnSp>
        <p:sp>
          <p:nvSpPr>
            <p:cNvPr id="117" name="TextBox 116">
              <a:extLst>
                <a:ext uri="{FF2B5EF4-FFF2-40B4-BE49-F238E27FC236}">
                  <a16:creationId xmlns:a16="http://schemas.microsoft.com/office/drawing/2014/main" id="{EB3D86F1-B674-9E81-348E-DC1D595127AC}"/>
                </a:ext>
              </a:extLst>
            </p:cNvPr>
            <p:cNvSpPr txBox="1"/>
            <p:nvPr/>
          </p:nvSpPr>
          <p:spPr>
            <a:xfrm>
              <a:off x="6704806" y="3355660"/>
              <a:ext cx="1412386" cy="646331"/>
            </a:xfrm>
            <a:prstGeom prst="rect">
              <a:avLst/>
            </a:prstGeom>
            <a:solidFill>
              <a:srgbClr val="548235"/>
            </a:solidFill>
          </p:spPr>
          <p:txBody>
            <a:bodyPr wrap="square" rtlCol="0">
              <a:spAutoFit/>
            </a:bodyPr>
            <a:lstStyle/>
            <a:p>
              <a:pPr algn="ctr"/>
              <a:r>
                <a:rPr lang="en-GB" sz="1200" b="1" dirty="0">
                  <a:solidFill>
                    <a:schemeClr val="bg1"/>
                  </a:solidFill>
                  <a:latin typeface="Arial" panose="020B0604020202020204" pitchFamily="34" charset="0"/>
                  <a:cs typeface="Arial" panose="020B0604020202020204" pitchFamily="34" charset="0"/>
                </a:rPr>
                <a:t>Early evidence for policy and modelling</a:t>
              </a:r>
            </a:p>
          </p:txBody>
        </p:sp>
        <p:sp>
          <p:nvSpPr>
            <p:cNvPr id="129" name="TextBox 128">
              <a:extLst>
                <a:ext uri="{FF2B5EF4-FFF2-40B4-BE49-F238E27FC236}">
                  <a16:creationId xmlns:a16="http://schemas.microsoft.com/office/drawing/2014/main" id="{3051E04E-731C-2CEB-E936-4AD43D5F26E8}"/>
                </a:ext>
              </a:extLst>
            </p:cNvPr>
            <p:cNvSpPr txBox="1"/>
            <p:nvPr/>
          </p:nvSpPr>
          <p:spPr>
            <a:xfrm>
              <a:off x="8354894" y="2982695"/>
              <a:ext cx="2299970" cy="646331"/>
            </a:xfrm>
            <a:prstGeom prst="rect">
              <a:avLst/>
            </a:prstGeom>
            <a:solidFill>
              <a:srgbClr val="548235"/>
            </a:solidFill>
          </p:spPr>
          <p:txBody>
            <a:bodyPr wrap="square" rtlCol="0">
              <a:spAutoFit/>
            </a:bodyPr>
            <a:lstStyle/>
            <a:p>
              <a:pPr algn="ctr"/>
              <a:r>
                <a:rPr lang="en-GB" sz="1200" b="1" dirty="0">
                  <a:solidFill>
                    <a:schemeClr val="bg2"/>
                  </a:solidFill>
                  <a:latin typeface="Arial" panose="020B0604020202020204" pitchFamily="34" charset="0"/>
                  <a:cs typeface="Arial" panose="020B0604020202020204" pitchFamily="34" charset="0"/>
                </a:rPr>
                <a:t>Standardisation of protocols allow to use evidence for policy and modelling</a:t>
              </a:r>
            </a:p>
          </p:txBody>
        </p:sp>
      </p:grpSp>
      <p:sp>
        <p:nvSpPr>
          <p:cNvPr id="86" name="TextBox 85">
            <a:extLst>
              <a:ext uri="{FF2B5EF4-FFF2-40B4-BE49-F238E27FC236}">
                <a16:creationId xmlns:a16="http://schemas.microsoft.com/office/drawing/2014/main" id="{B5304B8C-670D-F31F-703D-2AD352DFFB0B}"/>
              </a:ext>
            </a:extLst>
          </p:cNvPr>
          <p:cNvSpPr txBox="1"/>
          <p:nvPr/>
        </p:nvSpPr>
        <p:spPr>
          <a:xfrm>
            <a:off x="14501" y="2831623"/>
            <a:ext cx="1286706" cy="369332"/>
          </a:xfrm>
          <a:prstGeom prst="rect">
            <a:avLst/>
          </a:prstGeom>
          <a:noFill/>
        </p:spPr>
        <p:txBody>
          <a:bodyPr wrap="square" rtlCol="0">
            <a:spAutoFit/>
          </a:bodyPr>
          <a:lstStyle/>
          <a:p>
            <a:r>
              <a:rPr lang="en-GB" dirty="0">
                <a:latin typeface="Arial" panose="020B0604020202020204" pitchFamily="34" charset="0"/>
                <a:cs typeface="Arial" panose="020B0604020202020204" pitchFamily="34" charset="0"/>
              </a:rPr>
              <a:t>Example</a:t>
            </a:r>
          </a:p>
        </p:txBody>
      </p:sp>
      <p:cxnSp>
        <p:nvCxnSpPr>
          <p:cNvPr id="91" name="Straight Arrow Connector 90">
            <a:extLst>
              <a:ext uri="{FF2B5EF4-FFF2-40B4-BE49-F238E27FC236}">
                <a16:creationId xmlns:a16="http://schemas.microsoft.com/office/drawing/2014/main" id="{1D55431C-C363-4BB4-B2F8-6BC40AF77E78}"/>
              </a:ext>
            </a:extLst>
          </p:cNvPr>
          <p:cNvCxnSpPr>
            <a:cxnSpLocks/>
          </p:cNvCxnSpPr>
          <p:nvPr/>
        </p:nvCxnSpPr>
        <p:spPr>
          <a:xfrm>
            <a:off x="5726879" y="5071952"/>
            <a:ext cx="0" cy="259932"/>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120" name="Rectangle: Rounded Corners 119">
            <a:extLst>
              <a:ext uri="{FF2B5EF4-FFF2-40B4-BE49-F238E27FC236}">
                <a16:creationId xmlns:a16="http://schemas.microsoft.com/office/drawing/2014/main" id="{C73D9DB8-DB58-8D0C-D0C1-3FF852B93EB9}"/>
              </a:ext>
            </a:extLst>
          </p:cNvPr>
          <p:cNvSpPr/>
          <p:nvPr/>
        </p:nvSpPr>
        <p:spPr>
          <a:xfrm>
            <a:off x="6608631" y="2150024"/>
            <a:ext cx="2362200" cy="686328"/>
          </a:xfrm>
          <a:prstGeom prst="roundRect">
            <a:avLst/>
          </a:prstGeom>
          <a:solidFill>
            <a:srgbClr val="E2F0D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Arial" panose="020B0604020202020204" pitchFamily="34" charset="0"/>
                <a:cs typeface="Arial" panose="020B0604020202020204" pitchFamily="34" charset="0"/>
              </a:rPr>
              <a:t>Locally led</a:t>
            </a:r>
          </a:p>
        </p:txBody>
      </p:sp>
      <p:cxnSp>
        <p:nvCxnSpPr>
          <p:cNvPr id="121" name="Straight Arrow Connector 120">
            <a:extLst>
              <a:ext uri="{FF2B5EF4-FFF2-40B4-BE49-F238E27FC236}">
                <a16:creationId xmlns:a16="http://schemas.microsoft.com/office/drawing/2014/main" id="{A4341C71-039E-8A2F-498F-E63956D0A967}"/>
              </a:ext>
            </a:extLst>
          </p:cNvPr>
          <p:cNvCxnSpPr>
            <a:cxnSpLocks/>
            <a:stCxn id="120" idx="3"/>
          </p:cNvCxnSpPr>
          <p:nvPr/>
        </p:nvCxnSpPr>
        <p:spPr>
          <a:xfrm flipV="1">
            <a:off x="8970831" y="2491268"/>
            <a:ext cx="581727" cy="192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sp>
        <p:nvSpPr>
          <p:cNvPr id="122" name="Rectangle: Rounded Corners 121">
            <a:extLst>
              <a:ext uri="{FF2B5EF4-FFF2-40B4-BE49-F238E27FC236}">
                <a16:creationId xmlns:a16="http://schemas.microsoft.com/office/drawing/2014/main" id="{4D8A3DC9-4C9F-ECF2-0EDA-112B88A760E8}"/>
              </a:ext>
            </a:extLst>
          </p:cNvPr>
          <p:cNvSpPr/>
          <p:nvPr/>
        </p:nvSpPr>
        <p:spPr>
          <a:xfrm>
            <a:off x="9568627" y="2097890"/>
            <a:ext cx="2496529" cy="821034"/>
          </a:xfrm>
          <a:prstGeom prst="roundRect">
            <a:avLst/>
          </a:prstGeom>
          <a:solidFill>
            <a:srgbClr val="E2F0D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Arial" panose="020B0604020202020204" pitchFamily="34" charset="0"/>
                <a:cs typeface="Arial" panose="020B0604020202020204" pitchFamily="34" charset="0"/>
              </a:rPr>
              <a:t>Landscape scale: appropriate to effect size</a:t>
            </a:r>
          </a:p>
        </p:txBody>
      </p:sp>
      <p:pic>
        <p:nvPicPr>
          <p:cNvPr id="123" name="Picture 122" descr="A map of Buckinghamshire with the Chiltern area in yellow">
            <a:extLst>
              <a:ext uri="{FF2B5EF4-FFF2-40B4-BE49-F238E27FC236}">
                <a16:creationId xmlns:a16="http://schemas.microsoft.com/office/drawing/2014/main" id="{E03D9CC6-F242-812E-71A2-5DD7200505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45765" y="3460566"/>
            <a:ext cx="2113229" cy="1369041"/>
          </a:xfrm>
          <a:prstGeom prst="rect">
            <a:avLst/>
          </a:prstGeom>
        </p:spPr>
      </p:pic>
      <p:sp>
        <p:nvSpPr>
          <p:cNvPr id="124" name="Rectangle: Rounded Corners 123">
            <a:extLst>
              <a:ext uri="{FF2B5EF4-FFF2-40B4-BE49-F238E27FC236}">
                <a16:creationId xmlns:a16="http://schemas.microsoft.com/office/drawing/2014/main" id="{D788DC7D-2DD8-4CC2-67C7-4C3EDA55B82C}"/>
              </a:ext>
            </a:extLst>
          </p:cNvPr>
          <p:cNvSpPr/>
          <p:nvPr/>
        </p:nvSpPr>
        <p:spPr>
          <a:xfrm>
            <a:off x="9215498" y="3147721"/>
            <a:ext cx="2909663" cy="2133883"/>
          </a:xfrm>
          <a:prstGeom prst="roundRect">
            <a:avLst/>
          </a:prstGeom>
          <a:solidFill>
            <a:srgbClr val="E2F0D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Arial" panose="020B0604020202020204" pitchFamily="34" charset="0"/>
                <a:cs typeface="Arial" panose="020B0604020202020204" pitchFamily="34" charset="0"/>
              </a:rPr>
              <a:t>Multi-species, to test multi-intervention (e.g., compare local trends to national, evaluate population level changes, identify complex ecological responses)</a:t>
            </a:r>
          </a:p>
        </p:txBody>
      </p:sp>
      <p:cxnSp>
        <p:nvCxnSpPr>
          <p:cNvPr id="125" name="Straight Arrow Connector 124">
            <a:extLst>
              <a:ext uri="{FF2B5EF4-FFF2-40B4-BE49-F238E27FC236}">
                <a16:creationId xmlns:a16="http://schemas.microsoft.com/office/drawing/2014/main" id="{E7D8C04C-655E-CDD3-4F05-183E7422602B}"/>
              </a:ext>
            </a:extLst>
          </p:cNvPr>
          <p:cNvCxnSpPr>
            <a:cxnSpLocks/>
          </p:cNvCxnSpPr>
          <p:nvPr/>
        </p:nvCxnSpPr>
        <p:spPr>
          <a:xfrm>
            <a:off x="8915580" y="4237653"/>
            <a:ext cx="224703" cy="0"/>
          </a:xfrm>
          <a:prstGeom prst="straightConnector1">
            <a:avLst/>
          </a:prstGeom>
          <a:ln>
            <a:tailEnd type="triangle"/>
          </a:ln>
        </p:spPr>
        <p:style>
          <a:lnRef idx="1">
            <a:schemeClr val="accent6"/>
          </a:lnRef>
          <a:fillRef idx="0">
            <a:schemeClr val="accent6"/>
          </a:fillRef>
          <a:effectRef idx="0">
            <a:schemeClr val="accent6"/>
          </a:effectRef>
          <a:fontRef idx="minor">
            <a:schemeClr val="tx1"/>
          </a:fontRef>
        </p:style>
      </p:cxnSp>
      <p:pic>
        <p:nvPicPr>
          <p:cNvPr id="127" name="Picture 126" descr="A bird, a butterfly and a tractor with an arrow between each of them">
            <a:extLst>
              <a:ext uri="{FF2B5EF4-FFF2-40B4-BE49-F238E27FC236}">
                <a16:creationId xmlns:a16="http://schemas.microsoft.com/office/drawing/2014/main" id="{C56A0488-31A8-C637-D2AC-A2A05E6C3D14}"/>
              </a:ext>
            </a:extLst>
          </p:cNvPr>
          <p:cNvPicPr>
            <a:picLocks noChangeAspect="1"/>
          </p:cNvPicPr>
          <p:nvPr/>
        </p:nvPicPr>
        <p:blipFill>
          <a:blip r:embed="rId10"/>
          <a:stretch>
            <a:fillRect/>
          </a:stretch>
        </p:blipFill>
        <p:spPr>
          <a:xfrm>
            <a:off x="10266089" y="5235032"/>
            <a:ext cx="987221" cy="1071490"/>
          </a:xfrm>
          <a:prstGeom prst="rect">
            <a:avLst/>
          </a:prstGeom>
        </p:spPr>
      </p:pic>
    </p:spTree>
    <p:extLst>
      <p:ext uri="{BB962C8B-B14F-4D97-AF65-F5344CB8AC3E}">
        <p14:creationId xmlns:p14="http://schemas.microsoft.com/office/powerpoint/2010/main" val="1932359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8981200-0730-69C8-E66B-F889697A94F1}"/>
              </a:ext>
            </a:extLst>
          </p:cNvPr>
          <p:cNvSpPr txBox="1"/>
          <p:nvPr/>
        </p:nvSpPr>
        <p:spPr>
          <a:xfrm>
            <a:off x="138793" y="879613"/>
            <a:ext cx="11914415" cy="954107"/>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l">
              <a:lnSpc>
                <a:spcPts val="1800"/>
              </a:lnSpc>
              <a:spcBef>
                <a:spcPts val="900"/>
              </a:spcBef>
              <a:spcAft>
                <a:spcPts val="300"/>
              </a:spcAft>
              <a:buNone/>
            </a:pPr>
            <a:r>
              <a:rPr lang="en-GB" b="0" i="0" dirty="0">
                <a:solidFill>
                  <a:schemeClr val="tx1"/>
                </a:solidFill>
                <a:effectLst/>
                <a:latin typeface="Arial" panose="020B0604020202020204" pitchFamily="34" charset="0"/>
                <a:cs typeface="Arial" panose="020B0604020202020204" pitchFamily="34" charset="0"/>
              </a:rPr>
              <a:t>Together national and local monitoring using citizen science can fulfil different evidence needs.</a:t>
            </a:r>
          </a:p>
          <a:p>
            <a:pPr>
              <a:spcBef>
                <a:spcPts val="300"/>
              </a:spcBef>
              <a:spcAft>
                <a:spcPts val="300"/>
              </a:spcAft>
            </a:pPr>
            <a:r>
              <a:rPr lang="en-GB" dirty="0">
                <a:solidFill>
                  <a:schemeClr val="tx1"/>
                </a:solidFill>
                <a:latin typeface="Arial" panose="020B0604020202020204" pitchFamily="34" charset="0"/>
                <a:cs typeface="Arial" panose="020B0604020202020204" pitchFamily="34" charset="0"/>
              </a:rPr>
              <a:t>Working across the different evidence need type will help nature recovery by understanding </a:t>
            </a:r>
            <a:r>
              <a:rPr lang="en-GB" b="0" i="0" dirty="0">
                <a:solidFill>
                  <a:schemeClr val="tx1"/>
                </a:solidFill>
                <a:effectLst/>
                <a:latin typeface="Arial" panose="020B0604020202020204" pitchFamily="34" charset="0"/>
                <a:cs typeface="Arial" panose="020B0604020202020204" pitchFamily="34" charset="0"/>
              </a:rPr>
              <a:t> how sets </a:t>
            </a:r>
            <a:r>
              <a:rPr lang="en-GB" dirty="0">
                <a:solidFill>
                  <a:schemeClr val="tx1"/>
                </a:solidFill>
                <a:latin typeface="Arial" panose="020B0604020202020204" pitchFamily="34" charset="0"/>
                <a:cs typeface="Arial" panose="020B0604020202020204" pitchFamily="34" charset="0"/>
              </a:rPr>
              <a:t>of </a:t>
            </a:r>
            <a:r>
              <a:rPr lang="en-GB" b="0" i="0" dirty="0">
                <a:solidFill>
                  <a:schemeClr val="tx1"/>
                </a:solidFill>
                <a:effectLst/>
                <a:latin typeface="Arial" panose="020B0604020202020204" pitchFamily="34" charset="0"/>
                <a:cs typeface="Arial" panose="020B0604020202020204" pitchFamily="34" charset="0"/>
              </a:rPr>
              <a:t>policy and interventions/investment can impact biodiversity and natural capital in short and long term. </a:t>
            </a:r>
          </a:p>
        </p:txBody>
      </p:sp>
      <p:grpSp>
        <p:nvGrpSpPr>
          <p:cNvPr id="8" name="Group 7" descr="A figure showing the different links between the different evidence needs: at the top &quot;decision making needs&quot;, in the middle &quot;Supporting tools needs&quot;, at the bottom &quot;assessing and reporting change&quot;. Each category is link together by an arrow showing the dependency">
            <a:extLst>
              <a:ext uri="{FF2B5EF4-FFF2-40B4-BE49-F238E27FC236}">
                <a16:creationId xmlns:a16="http://schemas.microsoft.com/office/drawing/2014/main" id="{5A00E620-6FDE-1854-33A7-DADA7D9653A2}"/>
              </a:ext>
            </a:extLst>
          </p:cNvPr>
          <p:cNvGrpSpPr/>
          <p:nvPr/>
        </p:nvGrpSpPr>
        <p:grpSpPr>
          <a:xfrm>
            <a:off x="1989974" y="1876740"/>
            <a:ext cx="8820901" cy="4205859"/>
            <a:chOff x="-247543" y="-228158"/>
            <a:chExt cx="10351455" cy="6408839"/>
          </a:xfrm>
        </p:grpSpPr>
        <p:grpSp>
          <p:nvGrpSpPr>
            <p:cNvPr id="9" name="Group 8">
              <a:extLst>
                <a:ext uri="{FF2B5EF4-FFF2-40B4-BE49-F238E27FC236}">
                  <a16:creationId xmlns:a16="http://schemas.microsoft.com/office/drawing/2014/main" id="{765A2932-CB2D-EB4C-FA8F-0CB28165D761}"/>
                </a:ext>
              </a:extLst>
            </p:cNvPr>
            <p:cNvGrpSpPr/>
            <p:nvPr/>
          </p:nvGrpSpPr>
          <p:grpSpPr>
            <a:xfrm>
              <a:off x="-247543" y="-228158"/>
              <a:ext cx="10351455" cy="6408839"/>
              <a:chOff x="3772106" y="-294001"/>
              <a:chExt cx="10351455" cy="6408839"/>
            </a:xfrm>
          </p:grpSpPr>
          <p:grpSp>
            <p:nvGrpSpPr>
              <p:cNvPr id="11" name="Group 10">
                <a:extLst>
                  <a:ext uri="{FF2B5EF4-FFF2-40B4-BE49-F238E27FC236}">
                    <a16:creationId xmlns:a16="http://schemas.microsoft.com/office/drawing/2014/main" id="{4D7C748F-B8A9-B5F7-4A0A-81206D721768}"/>
                  </a:ext>
                </a:extLst>
              </p:cNvPr>
              <p:cNvGrpSpPr/>
              <p:nvPr/>
            </p:nvGrpSpPr>
            <p:grpSpPr>
              <a:xfrm>
                <a:off x="3772106" y="-294001"/>
                <a:ext cx="10351455" cy="6408839"/>
                <a:chOff x="3772106" y="-294001"/>
                <a:chExt cx="10351455" cy="6408839"/>
              </a:xfrm>
            </p:grpSpPr>
            <p:grpSp>
              <p:nvGrpSpPr>
                <p:cNvPr id="13" name="Group 12">
                  <a:extLst>
                    <a:ext uri="{FF2B5EF4-FFF2-40B4-BE49-F238E27FC236}">
                      <a16:creationId xmlns:a16="http://schemas.microsoft.com/office/drawing/2014/main" id="{38C2F776-DBB9-0A9F-81A7-F3A47A112C6E}"/>
                    </a:ext>
                  </a:extLst>
                </p:cNvPr>
                <p:cNvGrpSpPr/>
                <p:nvPr/>
              </p:nvGrpSpPr>
              <p:grpSpPr>
                <a:xfrm>
                  <a:off x="3772106" y="-294001"/>
                  <a:ext cx="10351455" cy="6408839"/>
                  <a:chOff x="872202" y="50674"/>
                  <a:chExt cx="10465412" cy="6075806"/>
                </a:xfrm>
              </p:grpSpPr>
              <p:grpSp>
                <p:nvGrpSpPr>
                  <p:cNvPr id="15" name="Group 14">
                    <a:extLst>
                      <a:ext uri="{FF2B5EF4-FFF2-40B4-BE49-F238E27FC236}">
                        <a16:creationId xmlns:a16="http://schemas.microsoft.com/office/drawing/2014/main" id="{A7C1C3BE-D7EA-E94B-8CA9-1EE5B1FDD86A}"/>
                      </a:ext>
                    </a:extLst>
                  </p:cNvPr>
                  <p:cNvGrpSpPr/>
                  <p:nvPr/>
                </p:nvGrpSpPr>
                <p:grpSpPr>
                  <a:xfrm>
                    <a:off x="872202" y="50674"/>
                    <a:ext cx="10465412" cy="6075806"/>
                    <a:chOff x="872202" y="50674"/>
                    <a:chExt cx="10465412" cy="6075806"/>
                  </a:xfrm>
                </p:grpSpPr>
                <p:sp>
                  <p:nvSpPr>
                    <p:cNvPr id="35" name="TextBox 34">
                      <a:extLst>
                        <a:ext uri="{FF2B5EF4-FFF2-40B4-BE49-F238E27FC236}">
                          <a16:creationId xmlns:a16="http://schemas.microsoft.com/office/drawing/2014/main" id="{98D676E1-1434-271D-8F5E-CBE51AECA577}"/>
                        </a:ext>
                      </a:extLst>
                    </p:cNvPr>
                    <p:cNvSpPr txBox="1"/>
                    <p:nvPr/>
                  </p:nvSpPr>
                  <p:spPr>
                    <a:xfrm>
                      <a:off x="872202" y="3323069"/>
                      <a:ext cx="5267170" cy="590299"/>
                    </a:xfrm>
                    <a:prstGeom prst="roundRect">
                      <a:avLst/>
                    </a:prstGeom>
                    <a:noFill/>
                  </p:spPr>
                  <p:txBody>
                    <a:bodyPr wrap="square" rtlCol="0">
                      <a:spAutoFit/>
                    </a:bodyPr>
                    <a:lstStyle/>
                    <a:p>
                      <a:r>
                        <a:rPr lang="en-GB" b="1" dirty="0">
                          <a:latin typeface="Arial" panose="020B0604020202020204" pitchFamily="34" charset="0"/>
                          <a:cs typeface="Arial" panose="020B0604020202020204" pitchFamily="34" charset="0"/>
                        </a:rPr>
                        <a:t>Assessing and reporting change</a:t>
                      </a:r>
                    </a:p>
                  </p:txBody>
                </p:sp>
                <p:sp>
                  <p:nvSpPr>
                    <p:cNvPr id="18" name="Rectangle 12">
                      <a:extLst>
                        <a:ext uri="{FF2B5EF4-FFF2-40B4-BE49-F238E27FC236}">
                          <a16:creationId xmlns:a16="http://schemas.microsoft.com/office/drawing/2014/main" id="{22F5B88D-54B1-4A51-9E9D-4F4E45FDD691}"/>
                        </a:ext>
                      </a:extLst>
                    </p:cNvPr>
                    <p:cNvSpPr/>
                    <p:nvPr/>
                  </p:nvSpPr>
                  <p:spPr>
                    <a:xfrm>
                      <a:off x="945209" y="3806638"/>
                      <a:ext cx="10323576" cy="1164964"/>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latin typeface="Arial" panose="020B0604020202020204" pitchFamily="34" charset="0"/>
                        <a:cs typeface="Arial" panose="020B0604020202020204" pitchFamily="34" charset="0"/>
                      </a:endParaRPr>
                    </a:p>
                  </p:txBody>
                </p:sp>
                <p:sp>
                  <p:nvSpPr>
                    <p:cNvPr id="19" name="Rectangle 6">
                      <a:extLst>
                        <a:ext uri="{FF2B5EF4-FFF2-40B4-BE49-F238E27FC236}">
                          <a16:creationId xmlns:a16="http://schemas.microsoft.com/office/drawing/2014/main" id="{3BD60C8B-501A-FE2B-1961-69470BC1677B}"/>
                        </a:ext>
                      </a:extLst>
                    </p:cNvPr>
                    <p:cNvSpPr/>
                    <p:nvPr/>
                  </p:nvSpPr>
                  <p:spPr>
                    <a:xfrm>
                      <a:off x="987552" y="486908"/>
                      <a:ext cx="10323576" cy="1072143"/>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latin typeface="Arial" panose="020B0604020202020204" pitchFamily="34" charset="0"/>
                        <a:cs typeface="Arial" panose="020B0604020202020204" pitchFamily="34" charset="0"/>
                      </a:endParaRPr>
                    </a:p>
                  </p:txBody>
                </p:sp>
                <p:sp>
                  <p:nvSpPr>
                    <p:cNvPr id="20" name="Rectangle 3">
                      <a:extLst>
                        <a:ext uri="{FF2B5EF4-FFF2-40B4-BE49-F238E27FC236}">
                          <a16:creationId xmlns:a16="http://schemas.microsoft.com/office/drawing/2014/main" id="{17173245-3231-3B6F-D3D5-66AC3FBAA5C9}"/>
                        </a:ext>
                      </a:extLst>
                    </p:cNvPr>
                    <p:cNvSpPr/>
                    <p:nvPr/>
                  </p:nvSpPr>
                  <p:spPr>
                    <a:xfrm>
                      <a:off x="2266000" y="643486"/>
                      <a:ext cx="2672141" cy="71530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bg2"/>
                          </a:solidFill>
                          <a:latin typeface="Arial" panose="020B0604020202020204" pitchFamily="34" charset="0"/>
                          <a:cs typeface="Arial" panose="020B0604020202020204" pitchFamily="34" charset="0"/>
                        </a:rPr>
                        <a:t>Guide and assess policy</a:t>
                      </a:r>
                    </a:p>
                  </p:txBody>
                </p:sp>
                <p:sp>
                  <p:nvSpPr>
                    <p:cNvPr id="21" name="Rectangle 8">
                      <a:extLst>
                        <a:ext uri="{FF2B5EF4-FFF2-40B4-BE49-F238E27FC236}">
                          <a16:creationId xmlns:a16="http://schemas.microsoft.com/office/drawing/2014/main" id="{22107770-528F-ADB7-77A6-E9D3D304C9A7}"/>
                        </a:ext>
                      </a:extLst>
                    </p:cNvPr>
                    <p:cNvSpPr/>
                    <p:nvPr/>
                  </p:nvSpPr>
                  <p:spPr>
                    <a:xfrm>
                      <a:off x="1014038" y="2014159"/>
                      <a:ext cx="10323576" cy="1147996"/>
                    </a:xfrm>
                    <a:prstGeom prst="round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400">
                        <a:solidFill>
                          <a:schemeClr val="tx1"/>
                        </a:solidFill>
                        <a:latin typeface="Arial" panose="020B0604020202020204" pitchFamily="34" charset="0"/>
                        <a:cs typeface="Arial" panose="020B0604020202020204" pitchFamily="34" charset="0"/>
                      </a:endParaRPr>
                    </a:p>
                  </p:txBody>
                </p:sp>
                <p:sp>
                  <p:nvSpPr>
                    <p:cNvPr id="22" name="Rectangle 9">
                      <a:extLst>
                        <a:ext uri="{FF2B5EF4-FFF2-40B4-BE49-F238E27FC236}">
                          <a16:creationId xmlns:a16="http://schemas.microsoft.com/office/drawing/2014/main" id="{8B0892FA-770B-3CD9-4A82-F8E8066E9840}"/>
                        </a:ext>
                      </a:extLst>
                    </p:cNvPr>
                    <p:cNvSpPr/>
                    <p:nvPr/>
                  </p:nvSpPr>
                  <p:spPr>
                    <a:xfrm>
                      <a:off x="1713210" y="2288416"/>
                      <a:ext cx="2980930" cy="621793"/>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dirty="0">
                          <a:solidFill>
                            <a:schemeClr val="bg2"/>
                          </a:solidFill>
                          <a:latin typeface="Arial" panose="020B0604020202020204" pitchFamily="34" charset="0"/>
                          <a:cs typeface="Arial" panose="020B0604020202020204" pitchFamily="34" charset="0"/>
                        </a:rPr>
                        <a:t>Decision support tools</a:t>
                      </a:r>
                    </a:p>
                  </p:txBody>
                </p:sp>
                <p:sp>
                  <p:nvSpPr>
                    <p:cNvPr id="23" name="Rectangle 13">
                      <a:extLst>
                        <a:ext uri="{FF2B5EF4-FFF2-40B4-BE49-F238E27FC236}">
                          <a16:creationId xmlns:a16="http://schemas.microsoft.com/office/drawing/2014/main" id="{D0708441-B1F0-0537-A623-74421A31E809}"/>
                        </a:ext>
                      </a:extLst>
                    </p:cNvPr>
                    <p:cNvSpPr/>
                    <p:nvPr/>
                  </p:nvSpPr>
                  <p:spPr>
                    <a:xfrm>
                      <a:off x="1747567" y="4107235"/>
                      <a:ext cx="3135442" cy="831605"/>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solidFill>
                            <a:schemeClr val="bg2"/>
                          </a:solidFill>
                          <a:latin typeface="Arial" panose="020B0604020202020204" pitchFamily="34" charset="0"/>
                          <a:cs typeface="Arial" panose="020B0604020202020204" pitchFamily="34" charset="0"/>
                        </a:rPr>
                        <a:t>Status of biodiversity, NC, and habitat</a:t>
                      </a:r>
                    </a:p>
                  </p:txBody>
                </p:sp>
                <p:sp>
                  <p:nvSpPr>
                    <p:cNvPr id="24" name="Rectangle 16">
                      <a:extLst>
                        <a:ext uri="{FF2B5EF4-FFF2-40B4-BE49-F238E27FC236}">
                          <a16:creationId xmlns:a16="http://schemas.microsoft.com/office/drawing/2014/main" id="{86E9937D-40D8-DED6-4E8E-ADD6D2BA29E8}"/>
                        </a:ext>
                      </a:extLst>
                    </p:cNvPr>
                    <p:cNvSpPr/>
                    <p:nvPr/>
                  </p:nvSpPr>
                  <p:spPr>
                    <a:xfrm>
                      <a:off x="987552" y="5504688"/>
                      <a:ext cx="10323576" cy="621792"/>
                    </a:xfrm>
                    <a:prstGeom prst="round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GB" dirty="0">
                          <a:solidFill>
                            <a:schemeClr val="bg2"/>
                          </a:solidFill>
                          <a:latin typeface="Arial" panose="020B0604020202020204" pitchFamily="34" charset="0"/>
                          <a:cs typeface="Arial" panose="020B0604020202020204" pitchFamily="34" charset="0"/>
                        </a:rPr>
                        <a:t>Monitoring at national and local scale</a:t>
                      </a:r>
                    </a:p>
                  </p:txBody>
                </p:sp>
                <p:cxnSp>
                  <p:nvCxnSpPr>
                    <p:cNvPr id="25" name="Straight Arrow Connector 24">
                      <a:extLst>
                        <a:ext uri="{FF2B5EF4-FFF2-40B4-BE49-F238E27FC236}">
                          <a16:creationId xmlns:a16="http://schemas.microsoft.com/office/drawing/2014/main" id="{A23FE138-44AF-EA12-0F55-54E9D465822A}"/>
                        </a:ext>
                      </a:extLst>
                    </p:cNvPr>
                    <p:cNvCxnSpPr/>
                    <p:nvPr/>
                  </p:nvCxnSpPr>
                  <p:spPr>
                    <a:xfrm flipV="1">
                      <a:off x="3963446" y="5056632"/>
                      <a:ext cx="0" cy="41148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F7B85CAA-BD6C-2B14-2AC3-306C6CB6976E}"/>
                        </a:ext>
                      </a:extLst>
                    </p:cNvPr>
                    <p:cNvCxnSpPr/>
                    <p:nvPr/>
                  </p:nvCxnSpPr>
                  <p:spPr>
                    <a:xfrm flipV="1">
                      <a:off x="8488680" y="5056632"/>
                      <a:ext cx="0" cy="411480"/>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180719FD-B4A6-8BCF-18CA-ADCED00815E5}"/>
                        </a:ext>
                      </a:extLst>
                    </p:cNvPr>
                    <p:cNvCxnSpPr>
                      <a:cxnSpLocks/>
                    </p:cNvCxnSpPr>
                    <p:nvPr/>
                  </p:nvCxnSpPr>
                  <p:spPr>
                    <a:xfrm flipV="1">
                      <a:off x="3935218" y="3234243"/>
                      <a:ext cx="0" cy="299912"/>
                    </a:xfrm>
                    <a:prstGeom prst="straightConnector1">
                      <a:avLst/>
                    </a:prstGeom>
                    <a:ln w="28575">
                      <a:tailEnd type="triangle"/>
                    </a:ln>
                  </p:spPr>
                  <p:style>
                    <a:lnRef idx="2">
                      <a:schemeClr val="accent6"/>
                    </a:lnRef>
                    <a:fillRef idx="0">
                      <a:schemeClr val="accent6"/>
                    </a:fillRef>
                    <a:effectRef idx="1">
                      <a:schemeClr val="accent6"/>
                    </a:effectRef>
                    <a:fontRef idx="minor">
                      <a:schemeClr val="tx1"/>
                    </a:fontRef>
                  </p:style>
                </p:cxnSp>
                <p:cxnSp>
                  <p:nvCxnSpPr>
                    <p:cNvPr id="28" name="Straight Arrow Connector 27">
                      <a:extLst>
                        <a:ext uri="{FF2B5EF4-FFF2-40B4-BE49-F238E27FC236}">
                          <a16:creationId xmlns:a16="http://schemas.microsoft.com/office/drawing/2014/main" id="{0DCC5F64-4230-D3FA-2BC8-C84E6700DF00}"/>
                        </a:ext>
                      </a:extLst>
                    </p:cNvPr>
                    <p:cNvCxnSpPr/>
                    <p:nvPr/>
                  </p:nvCxnSpPr>
                  <p:spPr>
                    <a:xfrm flipV="1">
                      <a:off x="8488680" y="3328416"/>
                      <a:ext cx="0" cy="411480"/>
                    </a:xfrm>
                    <a:prstGeom prst="straightConnector1">
                      <a:avLst/>
                    </a:prstGeom>
                    <a:ln w="28575">
                      <a:tailEnd type="triangle"/>
                    </a:ln>
                  </p:spPr>
                  <p:style>
                    <a:lnRef idx="2">
                      <a:schemeClr val="accent6"/>
                    </a:lnRef>
                    <a:fillRef idx="0">
                      <a:schemeClr val="accent6"/>
                    </a:fillRef>
                    <a:effectRef idx="1">
                      <a:schemeClr val="accent6"/>
                    </a:effectRef>
                    <a:fontRef idx="minor">
                      <a:schemeClr val="tx1"/>
                    </a:fontRef>
                  </p:style>
                </p:cxnSp>
                <p:cxnSp>
                  <p:nvCxnSpPr>
                    <p:cNvPr id="29" name="Straight Arrow Connector 28">
                      <a:extLst>
                        <a:ext uri="{FF2B5EF4-FFF2-40B4-BE49-F238E27FC236}">
                          <a16:creationId xmlns:a16="http://schemas.microsoft.com/office/drawing/2014/main" id="{EB847DAA-7DB6-B04B-5143-C85363008ADC}"/>
                        </a:ext>
                      </a:extLst>
                    </p:cNvPr>
                    <p:cNvCxnSpPr>
                      <a:cxnSpLocks/>
                    </p:cNvCxnSpPr>
                    <p:nvPr/>
                  </p:nvCxnSpPr>
                  <p:spPr>
                    <a:xfrm flipV="1">
                      <a:off x="5426583" y="1581912"/>
                      <a:ext cx="0" cy="2153412"/>
                    </a:xfrm>
                    <a:prstGeom prst="straightConnector1">
                      <a:avLst/>
                    </a:prstGeom>
                    <a:ln w="28575">
                      <a:tailEnd type="triangle"/>
                    </a:ln>
                  </p:spPr>
                  <p:style>
                    <a:lnRef idx="2">
                      <a:schemeClr val="accent6"/>
                    </a:lnRef>
                    <a:fillRef idx="0">
                      <a:schemeClr val="accent6"/>
                    </a:fillRef>
                    <a:effectRef idx="1">
                      <a:schemeClr val="accent6"/>
                    </a:effectRef>
                    <a:fontRef idx="minor">
                      <a:schemeClr val="tx1"/>
                    </a:fontRef>
                  </p:style>
                </p:cxnSp>
                <p:cxnSp>
                  <p:nvCxnSpPr>
                    <p:cNvPr id="30" name="Straight Arrow Connector 29">
                      <a:extLst>
                        <a:ext uri="{FF2B5EF4-FFF2-40B4-BE49-F238E27FC236}">
                          <a16:creationId xmlns:a16="http://schemas.microsoft.com/office/drawing/2014/main" id="{B6AF705D-8018-24FC-71F7-8137F68A562C}"/>
                        </a:ext>
                      </a:extLst>
                    </p:cNvPr>
                    <p:cNvCxnSpPr>
                      <a:cxnSpLocks/>
                    </p:cNvCxnSpPr>
                    <p:nvPr/>
                  </p:nvCxnSpPr>
                  <p:spPr>
                    <a:xfrm flipV="1">
                      <a:off x="7126224" y="1568196"/>
                      <a:ext cx="0" cy="2167128"/>
                    </a:xfrm>
                    <a:prstGeom prst="straightConnector1">
                      <a:avLst/>
                    </a:prstGeom>
                    <a:ln w="28575">
                      <a:tailEnd type="triangle"/>
                    </a:ln>
                  </p:spPr>
                  <p:style>
                    <a:lnRef idx="2">
                      <a:schemeClr val="accent6"/>
                    </a:lnRef>
                    <a:fillRef idx="0">
                      <a:schemeClr val="accent6"/>
                    </a:fillRef>
                    <a:effectRef idx="1">
                      <a:schemeClr val="accent6"/>
                    </a:effectRef>
                    <a:fontRef idx="minor">
                      <a:schemeClr val="tx1"/>
                    </a:fontRef>
                  </p:style>
                </p:cxnSp>
                <p:cxnSp>
                  <p:nvCxnSpPr>
                    <p:cNvPr id="31" name="Straight Arrow Connector 30">
                      <a:extLst>
                        <a:ext uri="{FF2B5EF4-FFF2-40B4-BE49-F238E27FC236}">
                          <a16:creationId xmlns:a16="http://schemas.microsoft.com/office/drawing/2014/main" id="{C9F268FF-3B4C-CA38-EE83-6E6D21E1D926}"/>
                        </a:ext>
                      </a:extLst>
                    </p:cNvPr>
                    <p:cNvCxnSpPr>
                      <a:cxnSpLocks/>
                    </p:cNvCxnSpPr>
                    <p:nvPr/>
                  </p:nvCxnSpPr>
                  <p:spPr>
                    <a:xfrm flipV="1">
                      <a:off x="3922776" y="1581912"/>
                      <a:ext cx="0" cy="411480"/>
                    </a:xfrm>
                    <a:prstGeom prst="straightConnector1">
                      <a:avLst/>
                    </a:prstGeom>
                    <a:ln w="28575">
                      <a:tailEnd type="triangle"/>
                    </a:ln>
                  </p:spPr>
                  <p:style>
                    <a:lnRef idx="2">
                      <a:schemeClr val="accent2"/>
                    </a:lnRef>
                    <a:fillRef idx="0">
                      <a:schemeClr val="accent2"/>
                    </a:fillRef>
                    <a:effectRef idx="1">
                      <a:schemeClr val="accent2"/>
                    </a:effectRef>
                    <a:fontRef idx="minor">
                      <a:schemeClr val="tx1"/>
                    </a:fontRef>
                  </p:style>
                </p:cxnSp>
                <p:cxnSp>
                  <p:nvCxnSpPr>
                    <p:cNvPr id="32" name="Straight Arrow Connector 31">
                      <a:extLst>
                        <a:ext uri="{FF2B5EF4-FFF2-40B4-BE49-F238E27FC236}">
                          <a16:creationId xmlns:a16="http://schemas.microsoft.com/office/drawing/2014/main" id="{B3194F5A-F4CE-C68B-0CA1-380DE9C95B23}"/>
                        </a:ext>
                      </a:extLst>
                    </p:cNvPr>
                    <p:cNvCxnSpPr>
                      <a:cxnSpLocks/>
                    </p:cNvCxnSpPr>
                    <p:nvPr/>
                  </p:nvCxnSpPr>
                  <p:spPr>
                    <a:xfrm flipV="1">
                      <a:off x="8732520" y="1568196"/>
                      <a:ext cx="0" cy="411480"/>
                    </a:xfrm>
                    <a:prstGeom prst="straightConnector1">
                      <a:avLst/>
                    </a:prstGeom>
                    <a:ln w="28575">
                      <a:tailEnd type="triangle"/>
                    </a:ln>
                  </p:spPr>
                  <p:style>
                    <a:lnRef idx="2">
                      <a:schemeClr val="accent2"/>
                    </a:lnRef>
                    <a:fillRef idx="0">
                      <a:schemeClr val="accent2"/>
                    </a:fillRef>
                    <a:effectRef idx="1">
                      <a:schemeClr val="accent2"/>
                    </a:effectRef>
                    <a:fontRef idx="minor">
                      <a:schemeClr val="tx1"/>
                    </a:fontRef>
                  </p:style>
                </p:cxnSp>
                <p:sp>
                  <p:nvSpPr>
                    <p:cNvPr id="33" name="TextBox 32">
                      <a:extLst>
                        <a:ext uri="{FF2B5EF4-FFF2-40B4-BE49-F238E27FC236}">
                          <a16:creationId xmlns:a16="http://schemas.microsoft.com/office/drawing/2014/main" id="{E467B3FA-F400-4D83-83FC-20072A54354B}"/>
                        </a:ext>
                      </a:extLst>
                    </p:cNvPr>
                    <p:cNvSpPr txBox="1"/>
                    <p:nvPr/>
                  </p:nvSpPr>
                  <p:spPr>
                    <a:xfrm>
                      <a:off x="883386" y="50674"/>
                      <a:ext cx="5010035" cy="549133"/>
                    </a:xfrm>
                    <a:prstGeom prst="roundRect">
                      <a:avLst/>
                    </a:prstGeom>
                    <a:noFill/>
                  </p:spPr>
                  <p:txBody>
                    <a:bodyPr wrap="square" rtlCol="0">
                      <a:spAutoFit/>
                    </a:bodyPr>
                    <a:lstStyle/>
                    <a:p>
                      <a:r>
                        <a:rPr lang="en-GB" b="1" dirty="0">
                          <a:latin typeface="Arial" panose="020B0604020202020204" pitchFamily="34" charset="0"/>
                          <a:cs typeface="Arial" panose="020B0604020202020204" pitchFamily="34" charset="0"/>
                        </a:rPr>
                        <a:t>Decision making</a:t>
                      </a:r>
                    </a:p>
                  </p:txBody>
                </p:sp>
                <p:sp>
                  <p:nvSpPr>
                    <p:cNvPr id="34" name="TextBox 33">
                      <a:extLst>
                        <a:ext uri="{FF2B5EF4-FFF2-40B4-BE49-F238E27FC236}">
                          <a16:creationId xmlns:a16="http://schemas.microsoft.com/office/drawing/2014/main" id="{84E20ED2-1FCE-B41D-F671-F82E80B806A1}"/>
                        </a:ext>
                      </a:extLst>
                    </p:cNvPr>
                    <p:cNvSpPr txBox="1"/>
                    <p:nvPr/>
                  </p:nvSpPr>
                  <p:spPr>
                    <a:xfrm>
                      <a:off x="925728" y="1535963"/>
                      <a:ext cx="3860292" cy="549133"/>
                    </a:xfrm>
                    <a:prstGeom prst="roundRect">
                      <a:avLst/>
                    </a:prstGeom>
                    <a:noFill/>
                  </p:spPr>
                  <p:txBody>
                    <a:bodyPr wrap="square" rtlCol="0">
                      <a:spAutoFit/>
                    </a:bodyPr>
                    <a:lstStyle/>
                    <a:p>
                      <a:r>
                        <a:rPr lang="en-GB" b="1" dirty="0">
                          <a:latin typeface="Arial" panose="020B0604020202020204" pitchFamily="34" charset="0"/>
                          <a:cs typeface="Arial" panose="020B0604020202020204" pitchFamily="34" charset="0"/>
                        </a:rPr>
                        <a:t>Supporting tools</a:t>
                      </a:r>
                    </a:p>
                  </p:txBody>
                </p:sp>
                <p:sp>
                  <p:nvSpPr>
                    <p:cNvPr id="36" name="Rectangle 15">
                      <a:extLst>
                        <a:ext uri="{FF2B5EF4-FFF2-40B4-BE49-F238E27FC236}">
                          <a16:creationId xmlns:a16="http://schemas.microsoft.com/office/drawing/2014/main" id="{C2701DC8-F675-2B71-B06B-7E7D702F86B7}"/>
                        </a:ext>
                      </a:extLst>
                    </p:cNvPr>
                    <p:cNvSpPr/>
                    <p:nvPr/>
                  </p:nvSpPr>
                  <p:spPr>
                    <a:xfrm>
                      <a:off x="8345436" y="4121266"/>
                      <a:ext cx="2793491" cy="765307"/>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solidFill>
                            <a:schemeClr val="bg2"/>
                          </a:solidFill>
                          <a:latin typeface="Arial" panose="020B0604020202020204" pitchFamily="34" charset="0"/>
                          <a:cs typeface="Arial" panose="020B0604020202020204" pitchFamily="34" charset="0"/>
                        </a:rPr>
                        <a:t>Policy relevant research</a:t>
                      </a:r>
                    </a:p>
                  </p:txBody>
                </p:sp>
                <p:sp>
                  <p:nvSpPr>
                    <p:cNvPr id="37" name="Rectangle 14">
                      <a:extLst>
                        <a:ext uri="{FF2B5EF4-FFF2-40B4-BE49-F238E27FC236}">
                          <a16:creationId xmlns:a16="http://schemas.microsoft.com/office/drawing/2014/main" id="{487F9841-A2C6-3E9A-0D7B-424A639FFD38}"/>
                        </a:ext>
                      </a:extLst>
                    </p:cNvPr>
                    <p:cNvSpPr/>
                    <p:nvPr/>
                  </p:nvSpPr>
                  <p:spPr>
                    <a:xfrm>
                      <a:off x="5253056" y="4033110"/>
                      <a:ext cx="2718435" cy="765309"/>
                    </a:xfrm>
                    <a:prstGeom prst="roundRect">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GB" dirty="0">
                          <a:solidFill>
                            <a:schemeClr val="bg2"/>
                          </a:solidFill>
                          <a:latin typeface="Arial" panose="020B0604020202020204" pitchFamily="34" charset="0"/>
                          <a:cs typeface="Arial" panose="020B0604020202020204" pitchFamily="34" charset="0"/>
                        </a:rPr>
                        <a:t>Roles of drivers/pressures</a:t>
                      </a:r>
                    </a:p>
                  </p:txBody>
                </p:sp>
              </p:grpSp>
              <p:cxnSp>
                <p:nvCxnSpPr>
                  <p:cNvPr id="16" name="Straight Arrow Connector 15">
                    <a:extLst>
                      <a:ext uri="{FF2B5EF4-FFF2-40B4-BE49-F238E27FC236}">
                        <a16:creationId xmlns:a16="http://schemas.microsoft.com/office/drawing/2014/main" id="{0BD1E58A-9A1F-76DC-5AAC-ABD938258B37}"/>
                      </a:ext>
                    </a:extLst>
                  </p:cNvPr>
                  <p:cNvCxnSpPr>
                    <a:cxnSpLocks/>
                  </p:cNvCxnSpPr>
                  <p:nvPr/>
                </p:nvCxnSpPr>
                <p:spPr>
                  <a:xfrm>
                    <a:off x="4846433" y="4869733"/>
                    <a:ext cx="3495104" cy="0"/>
                  </a:xfrm>
                  <a:prstGeom prst="straightConnector1">
                    <a:avLst/>
                  </a:prstGeom>
                  <a:ln w="28575">
                    <a:headEnd type="triangle"/>
                    <a:tailEnd type="triangle"/>
                  </a:ln>
                </p:spPr>
                <p:style>
                  <a:lnRef idx="2">
                    <a:schemeClr val="accent6"/>
                  </a:lnRef>
                  <a:fillRef idx="0">
                    <a:schemeClr val="accent6"/>
                  </a:fillRef>
                  <a:effectRef idx="1">
                    <a:schemeClr val="accent6"/>
                  </a:effectRef>
                  <a:fontRef idx="minor">
                    <a:schemeClr val="tx1"/>
                  </a:fontRef>
                </p:style>
              </p:cxnSp>
              <p:cxnSp>
                <p:nvCxnSpPr>
                  <p:cNvPr id="17" name="Straight Arrow Connector 16">
                    <a:extLst>
                      <a:ext uri="{FF2B5EF4-FFF2-40B4-BE49-F238E27FC236}">
                        <a16:creationId xmlns:a16="http://schemas.microsoft.com/office/drawing/2014/main" id="{DB3E3993-B755-7A0F-3291-93B9DFE21AA6}"/>
                      </a:ext>
                    </a:extLst>
                  </p:cNvPr>
                  <p:cNvCxnSpPr>
                    <a:cxnSpLocks/>
                  </p:cNvCxnSpPr>
                  <p:nvPr/>
                </p:nvCxnSpPr>
                <p:spPr>
                  <a:xfrm>
                    <a:off x="4846433" y="2619951"/>
                    <a:ext cx="2093977" cy="0"/>
                  </a:xfrm>
                  <a:prstGeom prst="straightConnector1">
                    <a:avLst/>
                  </a:prstGeom>
                  <a:ln w="28575">
                    <a:headEnd type="triangle"/>
                    <a:tailEnd type="triangle"/>
                  </a:ln>
                </p:spPr>
                <p:style>
                  <a:lnRef idx="1">
                    <a:schemeClr val="accent2"/>
                  </a:lnRef>
                  <a:fillRef idx="0">
                    <a:schemeClr val="accent2"/>
                  </a:fillRef>
                  <a:effectRef idx="0">
                    <a:schemeClr val="accent2"/>
                  </a:effectRef>
                  <a:fontRef idx="minor">
                    <a:schemeClr val="tx1"/>
                  </a:fontRef>
                </p:style>
              </p:cxnSp>
            </p:grpSp>
            <p:sp>
              <p:nvSpPr>
                <p:cNvPr id="14" name="Rectangle 5">
                  <a:extLst>
                    <a:ext uri="{FF2B5EF4-FFF2-40B4-BE49-F238E27FC236}">
                      <a16:creationId xmlns:a16="http://schemas.microsoft.com/office/drawing/2014/main" id="{5906DFEC-D1BC-3482-9AB1-E09AB93E4BAE}"/>
                    </a:ext>
                  </a:extLst>
                </p:cNvPr>
                <p:cNvSpPr/>
                <p:nvPr/>
              </p:nvSpPr>
              <p:spPr>
                <a:xfrm>
                  <a:off x="10262736" y="303745"/>
                  <a:ext cx="3427994" cy="85570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bg2"/>
                      </a:solidFill>
                      <a:latin typeface="Arial" panose="020B0604020202020204" pitchFamily="34" charset="0"/>
                      <a:cs typeface="Arial" panose="020B0604020202020204" pitchFamily="34" charset="0"/>
                    </a:rPr>
                    <a:t>Inform interventions and investments</a:t>
                  </a:r>
                </a:p>
              </p:txBody>
            </p:sp>
          </p:grpSp>
          <p:cxnSp>
            <p:nvCxnSpPr>
              <p:cNvPr id="12" name="Straight Arrow Connector 11">
                <a:extLst>
                  <a:ext uri="{FF2B5EF4-FFF2-40B4-BE49-F238E27FC236}">
                    <a16:creationId xmlns:a16="http://schemas.microsoft.com/office/drawing/2014/main" id="{DCCD749C-F892-7A13-85C9-D31A99D18C76}"/>
                  </a:ext>
                </a:extLst>
              </p:cNvPr>
              <p:cNvCxnSpPr>
                <a:cxnSpLocks/>
                <a:stCxn id="20" idx="3"/>
              </p:cNvCxnSpPr>
              <p:nvPr/>
            </p:nvCxnSpPr>
            <p:spPr>
              <a:xfrm flipV="1">
                <a:off x="7793772" y="708560"/>
                <a:ext cx="2468964" cy="1"/>
              </a:xfrm>
              <a:prstGeom prst="straightConnector1">
                <a:avLst/>
              </a:prstGeom>
              <a:ln w="28575">
                <a:headEnd type="triangle"/>
                <a:tailEnd type="triangle"/>
              </a:ln>
            </p:spPr>
            <p:style>
              <a:lnRef idx="2">
                <a:schemeClr val="accent1"/>
              </a:lnRef>
              <a:fillRef idx="0">
                <a:schemeClr val="accent1"/>
              </a:fillRef>
              <a:effectRef idx="1">
                <a:schemeClr val="accent1"/>
              </a:effectRef>
              <a:fontRef idx="minor">
                <a:schemeClr val="tx1"/>
              </a:fontRef>
            </p:style>
          </p:cxnSp>
        </p:grpSp>
        <p:sp>
          <p:nvSpPr>
            <p:cNvPr id="10" name="Rectangle 10">
              <a:extLst>
                <a:ext uri="{FF2B5EF4-FFF2-40B4-BE49-F238E27FC236}">
                  <a16:creationId xmlns:a16="http://schemas.microsoft.com/office/drawing/2014/main" id="{69553D77-1387-30AF-1CBB-5EDD24BAC90C}"/>
                </a:ext>
              </a:extLst>
            </p:cNvPr>
            <p:cNvSpPr/>
            <p:nvPr/>
          </p:nvSpPr>
          <p:spPr>
            <a:xfrm>
              <a:off x="5979968" y="1961489"/>
              <a:ext cx="3968515" cy="1012192"/>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GB" dirty="0">
                  <a:solidFill>
                    <a:schemeClr val="bg2"/>
                  </a:solidFill>
                  <a:latin typeface="Arial" panose="020B0604020202020204" pitchFamily="34" charset="0"/>
                  <a:cs typeface="Arial" panose="020B0604020202020204" pitchFamily="34" charset="0"/>
                </a:rPr>
                <a:t>Modelling</a:t>
              </a:r>
            </a:p>
            <a:p>
              <a:pPr algn="ctr"/>
              <a:r>
                <a:rPr lang="en-GB" dirty="0">
                  <a:solidFill>
                    <a:schemeClr val="bg2"/>
                  </a:solidFill>
                  <a:latin typeface="Arial" panose="020B0604020202020204" pitchFamily="34" charset="0"/>
                  <a:cs typeface="Arial" panose="020B0604020202020204" pitchFamily="34" charset="0"/>
                </a:rPr>
                <a:t>(Projection, scenarios seeking)</a:t>
              </a:r>
            </a:p>
          </p:txBody>
        </p:sp>
      </p:grpSp>
      <p:sp>
        <p:nvSpPr>
          <p:cNvPr id="3" name="Title 2">
            <a:extLst>
              <a:ext uri="{FF2B5EF4-FFF2-40B4-BE49-F238E27FC236}">
                <a16:creationId xmlns:a16="http://schemas.microsoft.com/office/drawing/2014/main" id="{C992799E-30B0-2635-6EFF-D51C73DBA138}"/>
              </a:ext>
            </a:extLst>
          </p:cNvPr>
          <p:cNvSpPr>
            <a:spLocks noGrp="1"/>
          </p:cNvSpPr>
          <p:nvPr>
            <p:ph type="title"/>
          </p:nvPr>
        </p:nvSpPr>
        <p:spPr>
          <a:xfrm>
            <a:off x="138792" y="-36810"/>
            <a:ext cx="8572130" cy="1325563"/>
          </a:xfrm>
        </p:spPr>
        <p:txBody>
          <a:bodyPr/>
          <a:lstStyle/>
          <a:p>
            <a:r>
              <a:rPr lang="en-GB" b="1" dirty="0"/>
              <a:t>Evidence fills</a:t>
            </a:r>
            <a:br>
              <a:rPr lang="en-GB" b="1" dirty="0"/>
            </a:br>
            <a:endParaRPr lang="en-GB" dirty="0"/>
          </a:p>
        </p:txBody>
      </p:sp>
    </p:spTree>
    <p:extLst>
      <p:ext uri="{BB962C8B-B14F-4D97-AF65-F5344CB8AC3E}">
        <p14:creationId xmlns:p14="http://schemas.microsoft.com/office/powerpoint/2010/main" val="1622953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4482B-3F39-E46A-B240-F0356749CCC5}"/>
            </a:ext>
          </a:extLst>
        </p:cNvPr>
        <p:cNvGrpSpPr/>
        <p:nvPr/>
      </p:nvGrpSpPr>
      <p:grpSpPr>
        <a:xfrm>
          <a:off x="0" y="0"/>
          <a:ext cx="0" cy="0"/>
          <a:chOff x="0" y="0"/>
          <a:chExt cx="0" cy="0"/>
        </a:xfrm>
      </p:grpSpPr>
      <p:pic>
        <p:nvPicPr>
          <p:cNvPr id="34" name="Picture 33" descr="A figure showing the different steps of the policy cycle (1 agenda setting, 2 policy formation, 3 Decision Marking, 4 Implementation,  5 Evaluation) with on the side how the different evidence needs category match the cycle (assess effectiveness next to 5 and 1, guide and assess policy next to 1 and 2, and Inform Investment and intervention next to 4 and 3)">
            <a:extLst>
              <a:ext uri="{FF2B5EF4-FFF2-40B4-BE49-F238E27FC236}">
                <a16:creationId xmlns:a16="http://schemas.microsoft.com/office/drawing/2014/main" id="{C2D6DC99-8483-BC31-4987-E9AEDD703B0C}"/>
              </a:ext>
            </a:extLst>
          </p:cNvPr>
          <p:cNvPicPr>
            <a:picLocks noChangeAspect="1"/>
          </p:cNvPicPr>
          <p:nvPr/>
        </p:nvPicPr>
        <p:blipFill>
          <a:blip r:embed="rId2"/>
          <a:stretch>
            <a:fillRect/>
          </a:stretch>
        </p:blipFill>
        <p:spPr>
          <a:xfrm>
            <a:off x="5656430" y="1043060"/>
            <a:ext cx="6535570" cy="2740196"/>
          </a:xfrm>
          <a:prstGeom prst="rect">
            <a:avLst/>
          </a:prstGeom>
        </p:spPr>
      </p:pic>
      <p:sp>
        <p:nvSpPr>
          <p:cNvPr id="36" name="TextBox 35">
            <a:extLst>
              <a:ext uri="{FF2B5EF4-FFF2-40B4-BE49-F238E27FC236}">
                <a16:creationId xmlns:a16="http://schemas.microsoft.com/office/drawing/2014/main" id="{D84B2FCE-BBC1-8CBC-BBD6-2B97CD7B2CD0}"/>
              </a:ext>
            </a:extLst>
          </p:cNvPr>
          <p:cNvSpPr txBox="1"/>
          <p:nvPr/>
        </p:nvSpPr>
        <p:spPr>
          <a:xfrm>
            <a:off x="113211" y="874768"/>
            <a:ext cx="6022848" cy="2492990"/>
          </a:xfrm>
          <a:prstGeom prst="rect">
            <a:avLst/>
          </a:prstGeom>
          <a:noFill/>
        </p:spPr>
        <p:txBody>
          <a:bodyPr wrap="square">
            <a:spAutoFit/>
          </a:bodyPr>
          <a:lstStyle/>
          <a:p>
            <a:pPr algn="l">
              <a:lnSpc>
                <a:spcPts val="1800"/>
              </a:lnSpc>
              <a:spcBef>
                <a:spcPts val="900"/>
              </a:spcBef>
              <a:spcAft>
                <a:spcPts val="300"/>
              </a:spcAft>
              <a:buNone/>
            </a:pPr>
            <a:r>
              <a:rPr lang="en-GB" b="1" i="0" dirty="0">
                <a:effectLst/>
                <a:latin typeface="Arial" panose="020B0604020202020204" pitchFamily="34" charset="0"/>
                <a:cs typeface="Arial" panose="020B0604020202020204" pitchFamily="34" charset="0"/>
              </a:rPr>
              <a:t> Evidence for Policy</a:t>
            </a:r>
          </a:p>
          <a:p>
            <a:pPr algn="l">
              <a:spcBef>
                <a:spcPts val="300"/>
              </a:spcBef>
              <a:spcAft>
                <a:spcPts val="300"/>
              </a:spcAft>
              <a:buFont typeface="Arial" panose="020B0604020202020204" pitchFamily="34" charset="0"/>
              <a:buChar char="•"/>
            </a:pPr>
            <a:r>
              <a:rPr lang="en-GB" b="0" i="0" dirty="0">
                <a:effectLst/>
                <a:latin typeface="Arial" panose="020B0604020202020204" pitchFamily="34" charset="0"/>
                <a:cs typeface="Arial" panose="020B0604020202020204" pitchFamily="34" charset="0"/>
              </a:rPr>
              <a:t>Policymakers need robust evidence to create, adapt, and evaluate environmental policies.</a:t>
            </a:r>
          </a:p>
          <a:p>
            <a:pPr algn="l">
              <a:spcBef>
                <a:spcPts val="300"/>
              </a:spcBef>
              <a:spcAft>
                <a:spcPts val="300"/>
              </a:spcAft>
              <a:buFont typeface="Arial" panose="020B0604020202020204" pitchFamily="34" charset="0"/>
              <a:buChar char="•"/>
            </a:pPr>
            <a:r>
              <a:rPr lang="en-GB" b="0" i="0" dirty="0">
                <a:effectLst/>
                <a:latin typeface="Arial" panose="020B0604020202020204" pitchFamily="34" charset="0"/>
                <a:cs typeface="Arial" panose="020B0604020202020204" pitchFamily="34" charset="0"/>
              </a:rPr>
              <a:t>National frameworks like England’s Environmental Improvement Plan (EIP) set broad goals, but </a:t>
            </a:r>
            <a:r>
              <a:rPr lang="en-GB" b="1" i="0" dirty="0">
                <a:effectLst/>
                <a:latin typeface="Arial" panose="020B0604020202020204" pitchFamily="34" charset="0"/>
                <a:cs typeface="Arial" panose="020B0604020202020204" pitchFamily="34" charset="0"/>
              </a:rPr>
              <a:t>local monitoring</a:t>
            </a:r>
            <a:r>
              <a:rPr lang="en-GB" b="0" i="0" dirty="0">
                <a:effectLst/>
                <a:latin typeface="Arial" panose="020B0604020202020204" pitchFamily="34" charset="0"/>
                <a:cs typeface="Arial" panose="020B0604020202020204" pitchFamily="34" charset="0"/>
              </a:rPr>
              <a:t> is essential to assess progress </a:t>
            </a:r>
          </a:p>
          <a:p>
            <a:pPr algn="l">
              <a:spcBef>
                <a:spcPts val="300"/>
              </a:spcBef>
              <a:spcAft>
                <a:spcPts val="300"/>
              </a:spcAft>
              <a:buFont typeface="Arial" panose="020B0604020202020204" pitchFamily="34" charset="0"/>
              <a:buChar char="•"/>
            </a:pPr>
            <a:r>
              <a:rPr lang="en-GB" b="0" i="0" dirty="0">
                <a:effectLst/>
                <a:latin typeface="Arial" panose="020B0604020202020204" pitchFamily="34" charset="0"/>
                <a:cs typeface="Arial" panose="020B0604020202020204" pitchFamily="34" charset="0"/>
              </a:rPr>
              <a:t>Local data helps identify early outcomes and supports more responsive, place-based policy decisions.</a:t>
            </a:r>
          </a:p>
        </p:txBody>
      </p:sp>
      <p:sp>
        <p:nvSpPr>
          <p:cNvPr id="38" name="TextBox 37">
            <a:extLst>
              <a:ext uri="{FF2B5EF4-FFF2-40B4-BE49-F238E27FC236}">
                <a16:creationId xmlns:a16="http://schemas.microsoft.com/office/drawing/2014/main" id="{67EE7EB4-44E0-B021-D8CE-6AE0237BFAE9}"/>
              </a:ext>
            </a:extLst>
          </p:cNvPr>
          <p:cNvSpPr txBox="1"/>
          <p:nvPr/>
        </p:nvSpPr>
        <p:spPr>
          <a:xfrm>
            <a:off x="0" y="3398379"/>
            <a:ext cx="11506974" cy="1661993"/>
          </a:xfrm>
          <a:prstGeom prst="rect">
            <a:avLst/>
          </a:prstGeom>
          <a:noFill/>
        </p:spPr>
        <p:txBody>
          <a:bodyPr wrap="square">
            <a:spAutoFit/>
          </a:bodyPr>
          <a:lstStyle/>
          <a:p>
            <a:pPr algn="l">
              <a:lnSpc>
                <a:spcPts val="1800"/>
              </a:lnSpc>
              <a:spcBef>
                <a:spcPts val="900"/>
              </a:spcBef>
              <a:spcAft>
                <a:spcPts val="300"/>
              </a:spcAft>
              <a:buNone/>
            </a:pPr>
            <a:r>
              <a:rPr lang="en-GB" b="1" i="0" dirty="0">
                <a:effectLst/>
                <a:latin typeface="Arial" panose="020B0604020202020204" pitchFamily="34" charset="0"/>
                <a:cs typeface="Arial" panose="020B0604020202020204" pitchFamily="34" charset="0"/>
              </a:rPr>
              <a:t> Decision Support Tools</a:t>
            </a:r>
          </a:p>
          <a:p>
            <a:pPr algn="l">
              <a:spcBef>
                <a:spcPts val="300"/>
              </a:spcBef>
              <a:spcAft>
                <a:spcPts val="300"/>
              </a:spcAft>
              <a:buFont typeface="Arial" panose="020B0604020202020204" pitchFamily="34" charset="0"/>
              <a:buChar char="•"/>
            </a:pPr>
            <a:r>
              <a:rPr lang="en-GB" b="0" i="0" dirty="0">
                <a:effectLst/>
                <a:latin typeface="Arial" panose="020B0604020202020204" pitchFamily="34" charset="0"/>
                <a:cs typeface="Arial" panose="020B0604020202020204" pitchFamily="34" charset="0"/>
              </a:rPr>
              <a:t>Tools like JNCC’s </a:t>
            </a:r>
            <a:r>
              <a:rPr lang="en-GB" b="1" i="0" dirty="0">
                <a:effectLst/>
                <a:latin typeface="Arial" panose="020B0604020202020204" pitchFamily="34" charset="0"/>
                <a:cs typeface="Arial" panose="020B0604020202020204" pitchFamily="34" charset="0"/>
              </a:rPr>
              <a:t>spatial prioritisation</a:t>
            </a:r>
            <a:r>
              <a:rPr lang="en-GB" b="0" i="0" dirty="0">
                <a:effectLst/>
                <a:latin typeface="Arial" panose="020B0604020202020204" pitchFamily="34" charset="0"/>
                <a:cs typeface="Arial" panose="020B0604020202020204" pitchFamily="34" charset="0"/>
              </a:rPr>
              <a:t> help identify the most effective land management interventions.</a:t>
            </a:r>
          </a:p>
          <a:p>
            <a:pPr algn="l">
              <a:spcBef>
                <a:spcPts val="300"/>
              </a:spcBef>
              <a:spcAft>
                <a:spcPts val="300"/>
              </a:spcAft>
              <a:buFont typeface="Arial" panose="020B0604020202020204" pitchFamily="34" charset="0"/>
              <a:buChar char="•"/>
            </a:pPr>
            <a:r>
              <a:rPr lang="en-GB" b="0" i="0" dirty="0">
                <a:effectLst/>
                <a:latin typeface="Arial" panose="020B0604020202020204" pitchFamily="34" charset="0"/>
                <a:cs typeface="Arial" panose="020B0604020202020204" pitchFamily="34" charset="0"/>
              </a:rPr>
              <a:t>These tools rely on data about </a:t>
            </a:r>
            <a:r>
              <a:rPr lang="en-GB" b="1" i="0" dirty="0">
                <a:effectLst/>
                <a:latin typeface="Arial" panose="020B0604020202020204" pitchFamily="34" charset="0"/>
                <a:cs typeface="Arial" panose="020B0604020202020204" pitchFamily="34" charset="0"/>
              </a:rPr>
              <a:t>natural capital</a:t>
            </a:r>
            <a:r>
              <a:rPr lang="en-GB" b="0" i="0" dirty="0">
                <a:effectLst/>
                <a:latin typeface="Arial" panose="020B0604020202020204" pitchFamily="34" charset="0"/>
                <a:cs typeface="Arial" panose="020B0604020202020204" pitchFamily="34" charset="0"/>
              </a:rPr>
              <a:t> (e.g., habitat quality, ecosystem services) to guide decisions at both national and local levels.</a:t>
            </a:r>
          </a:p>
          <a:p>
            <a:pPr algn="l">
              <a:spcBef>
                <a:spcPts val="300"/>
              </a:spcBef>
              <a:spcAft>
                <a:spcPts val="300"/>
              </a:spcAft>
              <a:buFont typeface="Arial" panose="020B0604020202020204" pitchFamily="34" charset="0"/>
              <a:buChar char="•"/>
            </a:pPr>
            <a:r>
              <a:rPr lang="en-GB" b="0" i="0" dirty="0">
                <a:effectLst/>
                <a:latin typeface="Arial" panose="020B0604020202020204" pitchFamily="34" charset="0"/>
                <a:cs typeface="Arial" panose="020B0604020202020204" pitchFamily="34" charset="0"/>
              </a:rPr>
              <a:t>Localised evidence ensures that interventions are context-appropriate and impactful.</a:t>
            </a:r>
          </a:p>
        </p:txBody>
      </p:sp>
      <p:sp>
        <p:nvSpPr>
          <p:cNvPr id="40" name="TextBox 39">
            <a:extLst>
              <a:ext uri="{FF2B5EF4-FFF2-40B4-BE49-F238E27FC236}">
                <a16:creationId xmlns:a16="http://schemas.microsoft.com/office/drawing/2014/main" id="{ED1DA9EB-173A-3D15-C23E-BE8D36BA3E2A}"/>
              </a:ext>
            </a:extLst>
          </p:cNvPr>
          <p:cNvSpPr txBox="1"/>
          <p:nvPr/>
        </p:nvSpPr>
        <p:spPr>
          <a:xfrm>
            <a:off x="0" y="5027536"/>
            <a:ext cx="11675666" cy="1031051"/>
          </a:xfrm>
          <a:prstGeom prst="rect">
            <a:avLst/>
          </a:prstGeom>
          <a:noFill/>
        </p:spPr>
        <p:txBody>
          <a:bodyPr wrap="square">
            <a:spAutoFit/>
          </a:bodyPr>
          <a:lstStyle/>
          <a:p>
            <a:pPr algn="l">
              <a:lnSpc>
                <a:spcPts val="1800"/>
              </a:lnSpc>
              <a:spcBef>
                <a:spcPts val="900"/>
              </a:spcBef>
              <a:spcAft>
                <a:spcPts val="300"/>
              </a:spcAft>
              <a:buNone/>
            </a:pPr>
            <a:r>
              <a:rPr lang="en-GB" b="1" i="0" dirty="0">
                <a:effectLst/>
                <a:latin typeface="Arial" panose="020B0604020202020204" pitchFamily="34" charset="0"/>
                <a:cs typeface="Arial" panose="020B0604020202020204" pitchFamily="34" charset="0"/>
              </a:rPr>
              <a:t> Scenario Modelling</a:t>
            </a:r>
          </a:p>
          <a:p>
            <a:pPr algn="l">
              <a:spcBef>
                <a:spcPts val="300"/>
              </a:spcBef>
              <a:spcAft>
                <a:spcPts val="300"/>
              </a:spcAft>
              <a:buFont typeface="Arial" panose="020B0604020202020204" pitchFamily="34" charset="0"/>
              <a:buChar char="•"/>
            </a:pPr>
            <a:r>
              <a:rPr lang="en-GB" b="0" i="0" dirty="0">
                <a:effectLst/>
                <a:latin typeface="Arial" panose="020B0604020202020204" pitchFamily="34" charset="0"/>
                <a:cs typeface="Arial" panose="020B0604020202020204" pitchFamily="34" charset="0"/>
              </a:rPr>
              <a:t>Models simulate biodiversity outcomes under different future scenarios to guide strategic planning.</a:t>
            </a:r>
          </a:p>
          <a:p>
            <a:pPr algn="l">
              <a:spcBef>
                <a:spcPts val="300"/>
              </a:spcBef>
              <a:spcAft>
                <a:spcPts val="300"/>
              </a:spcAft>
              <a:buFont typeface="Arial" panose="020B0604020202020204" pitchFamily="34" charset="0"/>
              <a:buChar char="•"/>
            </a:pPr>
            <a:r>
              <a:rPr lang="en-GB" b="0" i="0" dirty="0">
                <a:effectLst/>
                <a:latin typeface="Arial" panose="020B0604020202020204" pitchFamily="34" charset="0"/>
                <a:cs typeface="Arial" panose="020B0604020202020204" pitchFamily="34" charset="0"/>
              </a:rPr>
              <a:t>Reliable projections require </a:t>
            </a:r>
            <a:r>
              <a:rPr lang="en-GB" b="1" i="0" dirty="0">
                <a:effectLst/>
                <a:latin typeface="Arial" panose="020B0604020202020204" pitchFamily="34" charset="0"/>
                <a:cs typeface="Arial" panose="020B0604020202020204" pitchFamily="34" charset="0"/>
              </a:rPr>
              <a:t>up-to-date, multi-scale data</a:t>
            </a:r>
            <a:r>
              <a:rPr lang="en-GB" b="0" i="0" dirty="0">
                <a:effectLst/>
                <a:latin typeface="Arial" panose="020B0604020202020204" pitchFamily="34" charset="0"/>
                <a:cs typeface="Arial" panose="020B0604020202020204" pitchFamily="34" charset="0"/>
              </a:rPr>
              <a:t> on species, habitats, and pressures</a:t>
            </a:r>
          </a:p>
        </p:txBody>
      </p:sp>
      <p:sp>
        <p:nvSpPr>
          <p:cNvPr id="3" name="Title 2">
            <a:extLst>
              <a:ext uri="{FF2B5EF4-FFF2-40B4-BE49-F238E27FC236}">
                <a16:creationId xmlns:a16="http://schemas.microsoft.com/office/drawing/2014/main" id="{91F7C966-EA7A-6109-0CBB-DC8597D90A68}"/>
              </a:ext>
            </a:extLst>
          </p:cNvPr>
          <p:cNvSpPr>
            <a:spLocks noGrp="1"/>
          </p:cNvSpPr>
          <p:nvPr>
            <p:ph type="title"/>
          </p:nvPr>
        </p:nvSpPr>
        <p:spPr>
          <a:xfrm>
            <a:off x="113211" y="-167148"/>
            <a:ext cx="9699383" cy="1325563"/>
          </a:xfrm>
        </p:spPr>
        <p:txBody>
          <a:bodyPr>
            <a:normAutofit/>
          </a:bodyPr>
          <a:lstStyle/>
          <a:p>
            <a:r>
              <a:rPr lang="en-GB" b="1" dirty="0"/>
              <a:t>Local change for Projection and Policy</a:t>
            </a:r>
          </a:p>
        </p:txBody>
      </p:sp>
    </p:spTree>
    <p:extLst>
      <p:ext uri="{BB962C8B-B14F-4D97-AF65-F5344CB8AC3E}">
        <p14:creationId xmlns:p14="http://schemas.microsoft.com/office/powerpoint/2010/main" val="2338877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7FEA1-CB14-D419-1DD8-1D47BCA3C7E9}"/>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11F09E3C-8A44-CD1A-25AB-7180A72AE062}"/>
              </a:ext>
            </a:extLst>
          </p:cNvPr>
          <p:cNvSpPr txBox="1">
            <a:spLocks/>
          </p:cNvSpPr>
          <p:nvPr/>
        </p:nvSpPr>
        <p:spPr>
          <a:xfrm>
            <a:off x="4060722" y="461665"/>
            <a:ext cx="11216640" cy="6955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sz="2400" b="1" dirty="0">
              <a:solidFill>
                <a:schemeClr val="accent3"/>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BBA35D9D-41A6-8C72-1FA5-C87194F8F7E8}"/>
              </a:ext>
            </a:extLst>
          </p:cNvPr>
          <p:cNvSpPr txBox="1"/>
          <p:nvPr/>
        </p:nvSpPr>
        <p:spPr>
          <a:xfrm>
            <a:off x="155447" y="3039106"/>
            <a:ext cx="12036553" cy="2970044"/>
          </a:xfrm>
          <a:prstGeom prst="rect">
            <a:avLst/>
          </a:prstGeom>
          <a:noFill/>
        </p:spPr>
        <p:txBody>
          <a:bodyPr wrap="square">
            <a:spAutoFit/>
          </a:bodyPr>
          <a:lstStyle/>
          <a:p>
            <a:pPr algn="l">
              <a:spcBef>
                <a:spcPts val="300"/>
              </a:spcBef>
              <a:spcAft>
                <a:spcPts val="300"/>
              </a:spcAft>
              <a:buFont typeface="Arial" panose="020B0604020202020204" pitchFamily="34" charset="0"/>
              <a:buChar char="•"/>
            </a:pPr>
            <a:r>
              <a:rPr lang="en-GB" b="1" i="0" dirty="0">
                <a:effectLst/>
                <a:latin typeface="Arial" panose="020B0604020202020204" pitchFamily="34" charset="0"/>
                <a:cs typeface="Arial" panose="020B0604020202020204" pitchFamily="34" charset="0"/>
              </a:rPr>
              <a:t>Interventions and investments are interlinked</a:t>
            </a:r>
            <a:r>
              <a:rPr lang="en-GB" b="0" i="0" dirty="0">
                <a:effectLst/>
                <a:latin typeface="Arial" panose="020B0604020202020204" pitchFamily="34" charset="0"/>
                <a:cs typeface="Arial" panose="020B0604020202020204" pitchFamily="34" charset="0"/>
              </a:rPr>
              <a:t>: An intervention (e.g., habitat restoration) often requires investment, and investments can lead to multiple interventions.</a:t>
            </a:r>
          </a:p>
          <a:p>
            <a:pPr algn="l">
              <a:spcBef>
                <a:spcPts val="300"/>
              </a:spcBef>
              <a:spcAft>
                <a:spcPts val="300"/>
              </a:spcAft>
              <a:buFont typeface="Arial" panose="020B0604020202020204" pitchFamily="34" charset="0"/>
              <a:buChar char="•"/>
            </a:pPr>
            <a:r>
              <a:rPr lang="en-GB" b="1" i="0" dirty="0">
                <a:effectLst/>
                <a:latin typeface="Arial" panose="020B0604020202020204" pitchFamily="34" charset="0"/>
                <a:cs typeface="Arial" panose="020B0604020202020204" pitchFamily="34" charset="0"/>
              </a:rPr>
              <a:t>Scale matters</a:t>
            </a:r>
            <a:r>
              <a:rPr lang="en-GB" b="0" i="0" dirty="0">
                <a:effectLst/>
                <a:latin typeface="Arial" panose="020B0604020202020204" pitchFamily="34" charset="0"/>
                <a:cs typeface="Arial" panose="020B0604020202020204" pitchFamily="34" charset="0"/>
              </a:rPr>
              <a:t>:</a:t>
            </a:r>
          </a:p>
          <a:p>
            <a:pPr marL="742950" lvl="1" indent="-285750" algn="l">
              <a:spcBef>
                <a:spcPts val="300"/>
              </a:spcBef>
              <a:spcAft>
                <a:spcPts val="300"/>
              </a:spcAft>
              <a:buFont typeface="Arial" panose="020B0604020202020204" pitchFamily="34" charset="0"/>
              <a:buChar char="•"/>
            </a:pPr>
            <a:r>
              <a:rPr lang="en-GB" b="1" i="0" dirty="0">
                <a:effectLst/>
                <a:latin typeface="Arial" panose="020B0604020202020204" pitchFamily="34" charset="0"/>
                <a:cs typeface="Arial" panose="020B0604020202020204" pitchFamily="34" charset="0"/>
              </a:rPr>
              <a:t>National-level investments</a:t>
            </a:r>
            <a:r>
              <a:rPr lang="en-GB" b="0" i="0" dirty="0">
                <a:effectLst/>
                <a:latin typeface="Arial" panose="020B0604020202020204" pitchFamily="34" charset="0"/>
                <a:cs typeface="Arial" panose="020B0604020202020204" pitchFamily="34" charset="0"/>
              </a:rPr>
              <a:t> aim for broad impact.</a:t>
            </a:r>
          </a:p>
          <a:p>
            <a:pPr marL="742950" lvl="1" indent="-285750" algn="l">
              <a:spcBef>
                <a:spcPts val="300"/>
              </a:spcBef>
              <a:spcAft>
                <a:spcPts val="300"/>
              </a:spcAft>
              <a:buFont typeface="Arial" panose="020B0604020202020204" pitchFamily="34" charset="0"/>
              <a:buChar char="•"/>
            </a:pPr>
            <a:r>
              <a:rPr lang="en-GB" b="1" i="0" dirty="0">
                <a:effectLst/>
                <a:latin typeface="Arial" panose="020B0604020202020204" pitchFamily="34" charset="0"/>
                <a:cs typeface="Arial" panose="020B0604020202020204" pitchFamily="34" charset="0"/>
              </a:rPr>
              <a:t>Local investments</a:t>
            </a:r>
            <a:r>
              <a:rPr lang="en-GB" b="0" i="0" dirty="0">
                <a:effectLst/>
                <a:latin typeface="Arial" panose="020B0604020202020204" pitchFamily="34" charset="0"/>
                <a:cs typeface="Arial" panose="020B0604020202020204" pitchFamily="34" charset="0"/>
              </a:rPr>
              <a:t> are more focus and relevant to community needs.</a:t>
            </a:r>
          </a:p>
          <a:p>
            <a:pPr algn="l">
              <a:spcBef>
                <a:spcPts val="300"/>
              </a:spcBef>
              <a:spcAft>
                <a:spcPts val="300"/>
              </a:spcAft>
              <a:buFont typeface="Arial" panose="020B0604020202020204" pitchFamily="34" charset="0"/>
              <a:buChar char="•"/>
            </a:pPr>
            <a:r>
              <a:rPr lang="en-GB" b="1" i="0" dirty="0">
                <a:effectLst/>
                <a:latin typeface="Arial" panose="020B0604020202020204" pitchFamily="34" charset="0"/>
                <a:cs typeface="Arial" panose="020B0604020202020204" pitchFamily="34" charset="0"/>
              </a:rPr>
              <a:t>Evidence-based allocation</a:t>
            </a:r>
            <a:r>
              <a:rPr lang="en-GB" b="0" i="0" dirty="0">
                <a:effectLst/>
                <a:latin typeface="Arial" panose="020B0604020202020204" pitchFamily="34" charset="0"/>
                <a:cs typeface="Arial" panose="020B0604020202020204" pitchFamily="34" charset="0"/>
              </a:rPr>
              <a:t> of limited conservation resources ensures maximum environmental and economic impact.</a:t>
            </a:r>
          </a:p>
          <a:p>
            <a:pPr algn="l">
              <a:spcBef>
                <a:spcPts val="300"/>
              </a:spcBef>
              <a:spcAft>
                <a:spcPts val="300"/>
              </a:spcAft>
              <a:buFont typeface="Arial" panose="020B0604020202020204" pitchFamily="34" charset="0"/>
              <a:buChar char="•"/>
            </a:pPr>
            <a:r>
              <a:rPr lang="en-GB" b="1" i="0" dirty="0">
                <a:effectLst/>
                <a:latin typeface="Arial" panose="020B0604020202020204" pitchFamily="34" charset="0"/>
                <a:cs typeface="Arial" panose="020B0604020202020204" pitchFamily="34" charset="0"/>
              </a:rPr>
              <a:t>Effective monitoring</a:t>
            </a:r>
            <a:r>
              <a:rPr lang="en-GB" b="0" i="0" dirty="0">
                <a:effectLst/>
                <a:latin typeface="Arial" panose="020B0604020202020204" pitchFamily="34" charset="0"/>
                <a:cs typeface="Arial" panose="020B0604020202020204" pitchFamily="34" charset="0"/>
              </a:rPr>
              <a:t> involves comparing managed areas before and after interventions, or against control sites, to understand what works and why.</a:t>
            </a:r>
          </a:p>
        </p:txBody>
      </p:sp>
      <p:sp>
        <p:nvSpPr>
          <p:cNvPr id="2" name="TextBox 1">
            <a:extLst>
              <a:ext uri="{FF2B5EF4-FFF2-40B4-BE49-F238E27FC236}">
                <a16:creationId xmlns:a16="http://schemas.microsoft.com/office/drawing/2014/main" id="{09C368ED-CE51-CFA4-A7AE-27761B17F1E4}"/>
              </a:ext>
            </a:extLst>
          </p:cNvPr>
          <p:cNvSpPr txBox="1"/>
          <p:nvPr/>
        </p:nvSpPr>
        <p:spPr>
          <a:xfrm>
            <a:off x="155447" y="1157244"/>
            <a:ext cx="11841481" cy="1754326"/>
          </a:xfrm>
          <a:prstGeom prst="rect">
            <a:avLst/>
          </a:prstGeom>
          <a:solidFill>
            <a:schemeClr val="accent6">
              <a:lumMod val="20000"/>
              <a:lumOff val="80000"/>
            </a:schemeClr>
          </a:solidFill>
          <a:ln>
            <a:solidFill>
              <a:schemeClr val="tx1"/>
            </a:solidFill>
          </a:ln>
        </p:spPr>
        <p:txBody>
          <a:bodyPr wrap="square" rtlCol="0">
            <a:spAutoFit/>
          </a:bodyPr>
          <a:lstStyle/>
          <a:p>
            <a:pPr marL="285750" indent="-285750">
              <a:buFont typeface="Arial" panose="020B0604020202020204" pitchFamily="34" charset="0"/>
              <a:buChar char="•"/>
            </a:pPr>
            <a:r>
              <a:rPr lang="en-GB" dirty="0">
                <a:latin typeface="Arial" panose="020B0604020202020204" pitchFamily="34" charset="0"/>
                <a:cs typeface="Arial" panose="020B0604020202020204" pitchFamily="34" charset="0"/>
              </a:rPr>
              <a:t>Private and public investments need to know the return on benefit of their action </a:t>
            </a:r>
          </a:p>
          <a:p>
            <a:pPr marL="742950" lvl="1" indent="-285750">
              <a:buFont typeface="Arial" panose="020B0604020202020204" pitchFamily="34" charset="0"/>
              <a:buChar char="•"/>
            </a:pPr>
            <a:r>
              <a:rPr lang="en-GB" b="1" dirty="0">
                <a:latin typeface="Arial" panose="020B0604020202020204" pitchFamily="34" charset="0"/>
                <a:cs typeface="Arial" panose="020B0604020202020204" pitchFamily="34" charset="0"/>
              </a:rPr>
              <a:t>Monitoring is essential</a:t>
            </a:r>
            <a:r>
              <a:rPr lang="en-GB" dirty="0">
                <a:latin typeface="Arial" panose="020B0604020202020204" pitchFamily="34" charset="0"/>
                <a:cs typeface="Arial" panose="020B0604020202020204" pitchFamily="34" charset="0"/>
              </a:rPr>
              <a:t> to evaluate the effectiveness of interventions and investment across scales</a:t>
            </a:r>
          </a:p>
          <a:p>
            <a:pPr marL="742950" lvl="1" indent="-285750">
              <a:buFont typeface="Arial" panose="020B0604020202020204" pitchFamily="34" charset="0"/>
              <a:buChar char="•"/>
            </a:pPr>
            <a:r>
              <a:rPr lang="en-GB" dirty="0">
                <a:latin typeface="Arial" panose="020B0604020202020204" pitchFamily="34" charset="0"/>
                <a:cs typeface="Arial" panose="020B0604020202020204" pitchFamily="34" charset="0"/>
              </a:rPr>
              <a:t>Prediction about the return to investment/impact of intervention is necessary </a:t>
            </a:r>
          </a:p>
          <a:p>
            <a:pPr marL="1200150" lvl="2" indent="-285750">
              <a:buFont typeface="Arial" panose="020B0604020202020204" pitchFamily="34" charset="0"/>
              <a:buChar char="•"/>
            </a:pPr>
            <a:r>
              <a:rPr lang="en-GB" dirty="0">
                <a:latin typeface="Arial" panose="020B0604020202020204" pitchFamily="34" charset="0"/>
                <a:cs typeface="Arial" panose="020B0604020202020204" pitchFamily="34" charset="0"/>
              </a:rPr>
              <a:t>This requires modelling models that simulate biodiversity outcomes under different future scenarios to guide strategic planning.</a:t>
            </a:r>
          </a:p>
          <a:p>
            <a:pPr marL="1200150" lvl="2" indent="-285750">
              <a:buFont typeface="Arial" panose="020B0604020202020204" pitchFamily="34" charset="0"/>
              <a:buChar char="•"/>
            </a:pPr>
            <a:r>
              <a:rPr lang="en-GB" dirty="0">
                <a:latin typeface="Arial" panose="020B0604020202020204" pitchFamily="34" charset="0"/>
                <a:cs typeface="Arial" panose="020B0604020202020204" pitchFamily="34" charset="0"/>
              </a:rPr>
              <a:t>Reliable projections require </a:t>
            </a:r>
            <a:r>
              <a:rPr lang="en-GB" b="1" dirty="0">
                <a:latin typeface="Arial" panose="020B0604020202020204" pitchFamily="34" charset="0"/>
                <a:cs typeface="Arial" panose="020B0604020202020204" pitchFamily="34" charset="0"/>
              </a:rPr>
              <a:t>up-to-date, multi-scale data</a:t>
            </a:r>
            <a:r>
              <a:rPr lang="en-GB" dirty="0">
                <a:latin typeface="Arial" panose="020B0604020202020204" pitchFamily="34" charset="0"/>
                <a:cs typeface="Arial" panose="020B0604020202020204" pitchFamily="34" charset="0"/>
              </a:rPr>
              <a:t> on species, habitats, and pressures</a:t>
            </a:r>
          </a:p>
        </p:txBody>
      </p:sp>
      <p:sp>
        <p:nvSpPr>
          <p:cNvPr id="3" name="Title 2">
            <a:extLst>
              <a:ext uri="{FF2B5EF4-FFF2-40B4-BE49-F238E27FC236}">
                <a16:creationId xmlns:a16="http://schemas.microsoft.com/office/drawing/2014/main" id="{7E0AB6CF-0694-6E2C-68F4-8A08E9F7F7EF}"/>
              </a:ext>
            </a:extLst>
          </p:cNvPr>
          <p:cNvSpPr>
            <a:spLocks noGrp="1"/>
          </p:cNvSpPr>
          <p:nvPr>
            <p:ph type="title"/>
          </p:nvPr>
        </p:nvSpPr>
        <p:spPr>
          <a:xfrm>
            <a:off x="155447" y="192381"/>
            <a:ext cx="8572130" cy="1325563"/>
          </a:xfrm>
        </p:spPr>
        <p:txBody>
          <a:bodyPr>
            <a:normAutofit fontScale="90000"/>
          </a:bodyPr>
          <a:lstStyle/>
          <a:p>
            <a:r>
              <a:rPr lang="en-GB" b="1" dirty="0"/>
              <a:t>Local change for investment and intervention</a:t>
            </a:r>
            <a:br>
              <a:rPr lang="en-GB" b="1" dirty="0"/>
            </a:br>
            <a:endParaRPr lang="en-GB" b="1" dirty="0"/>
          </a:p>
        </p:txBody>
      </p:sp>
    </p:spTree>
    <p:extLst>
      <p:ext uri="{BB962C8B-B14F-4D97-AF65-F5344CB8AC3E}">
        <p14:creationId xmlns:p14="http://schemas.microsoft.com/office/powerpoint/2010/main" val="26247532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62C24-BB12-6E91-2958-33D8D4DEEA8E}"/>
              </a:ext>
            </a:extLst>
          </p:cNvPr>
          <p:cNvSpPr>
            <a:spLocks noGrp="1"/>
          </p:cNvSpPr>
          <p:nvPr>
            <p:ph type="title"/>
          </p:nvPr>
        </p:nvSpPr>
        <p:spPr/>
        <p:txBody>
          <a:bodyPr/>
          <a:lstStyle/>
          <a:p>
            <a:endParaRPr lang="en-GB" dirty="0"/>
          </a:p>
        </p:txBody>
      </p:sp>
    </p:spTree>
    <p:extLst>
      <p:ext uri="{BB962C8B-B14F-4D97-AF65-F5344CB8AC3E}">
        <p14:creationId xmlns:p14="http://schemas.microsoft.com/office/powerpoint/2010/main" val="2780571143"/>
      </p:ext>
    </p:extLst>
  </p:cSld>
  <p:clrMapOvr>
    <a:masterClrMapping/>
  </p:clrMapOvr>
</p:sld>
</file>

<file path=ppt/theme/theme1.xml><?xml version="1.0" encoding="utf-8"?>
<a:theme xmlns:a="http://schemas.openxmlformats.org/drawingml/2006/main" name="Templat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25CFED95-477E-404D-9560-D1572C4BF8A4}" vid="{B8EF1495-8203-44E5-9C2C-96337A563B8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Template</Template>
  <TotalTime>0</TotalTime>
  <Words>697</Words>
  <Application>Microsoft Office PowerPoint</Application>
  <PresentationFormat>Widescreen</PresentationFormat>
  <Paragraphs>71</Paragraphs>
  <Slides>7</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Aptos</vt:lpstr>
      <vt:lpstr>Arial</vt:lpstr>
      <vt:lpstr>Calibri</vt:lpstr>
      <vt:lpstr>Calibri Light</vt:lpstr>
      <vt:lpstr>Courier New</vt:lpstr>
      <vt:lpstr>Template</vt:lpstr>
      <vt:lpstr>Signals from local and national monitoring will guide us to nature recovery</vt:lpstr>
      <vt:lpstr>Why a local monitoring approach? </vt:lpstr>
      <vt:lpstr>Why a local monitoring approach?</vt:lpstr>
      <vt:lpstr>Evidence fills </vt:lpstr>
      <vt:lpstr>Local change for Projection and Policy</vt:lpstr>
      <vt:lpstr>Local change for investment and intervention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2025-11-24T16:40:30Z</dcterms:created>
  <dcterms:modified xsi:type="dcterms:W3CDTF">2025-11-24T16:41:03Z</dcterms:modified>
</cp:coreProperties>
</file>